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2" r:id="rId4"/>
  </p:sldMasterIdLst>
  <p:notesMasterIdLst>
    <p:notesMasterId r:id="rId33"/>
  </p:notesMasterIdLst>
  <p:handoutMasterIdLst>
    <p:handoutMasterId r:id="rId34"/>
  </p:handoutMasterIdLst>
  <p:sldIdLst>
    <p:sldId id="278" r:id="rId5"/>
    <p:sldId id="274" r:id="rId6"/>
    <p:sldId id="275" r:id="rId7"/>
    <p:sldId id="276" r:id="rId8"/>
    <p:sldId id="277" r:id="rId9"/>
    <p:sldId id="279" r:id="rId10"/>
    <p:sldId id="280" r:id="rId11"/>
    <p:sldId id="281" r:id="rId12"/>
    <p:sldId id="283" r:id="rId13"/>
    <p:sldId id="282" r:id="rId14"/>
    <p:sldId id="307" r:id="rId15"/>
    <p:sldId id="284" r:id="rId16"/>
    <p:sldId id="300" r:id="rId17"/>
    <p:sldId id="285" r:id="rId18"/>
    <p:sldId id="286" r:id="rId19"/>
    <p:sldId id="287" r:id="rId20"/>
    <p:sldId id="288" r:id="rId21"/>
    <p:sldId id="289" r:id="rId22"/>
    <p:sldId id="302" r:id="rId23"/>
    <p:sldId id="290" r:id="rId24"/>
    <p:sldId id="291" r:id="rId25"/>
    <p:sldId id="298" r:id="rId26"/>
    <p:sldId id="292" r:id="rId27"/>
    <p:sldId id="299" r:id="rId28"/>
    <p:sldId id="294" r:id="rId29"/>
    <p:sldId id="293" r:id="rId30"/>
    <p:sldId id="295" r:id="rId31"/>
    <p:sldId id="297" r:id="rId3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5"/>
  </p:normalViewPr>
  <p:slideViewPr>
    <p:cSldViewPr snapToGrid="0" snapToObjects="1">
      <p:cViewPr varScale="1">
        <p:scale>
          <a:sx n="112" d="100"/>
          <a:sy n="112" d="100"/>
        </p:scale>
        <p:origin x="552"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92955-3298-419E-AE32-9141CD5E63D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C2DBD8C-8350-4236-A949-4BCC8E20E1A8}">
      <dgm:prSet custT="1"/>
      <dgm:spPr/>
      <dgm:t>
        <a:bodyPr/>
        <a:lstStyle/>
        <a:p>
          <a:r>
            <a:rPr lang="en-US" sz="1400" dirty="0"/>
            <a:t>CSFP is a federal program geared towards extremely low-income seniors 60+.</a:t>
          </a:r>
        </a:p>
      </dgm:t>
    </dgm:pt>
    <dgm:pt modelId="{C5BBABA9-23A1-45A2-B7A4-E1FDFC4BC310}" type="parTrans" cxnId="{67114716-8268-48C9-95E8-CE4238BF22E0}">
      <dgm:prSet/>
      <dgm:spPr/>
      <dgm:t>
        <a:bodyPr/>
        <a:lstStyle/>
        <a:p>
          <a:endParaRPr lang="en-US"/>
        </a:p>
      </dgm:t>
    </dgm:pt>
    <dgm:pt modelId="{2679FF53-9FA6-40ED-A19C-65D0465B0B5B}" type="sibTrans" cxnId="{67114716-8268-48C9-95E8-CE4238BF22E0}">
      <dgm:prSet/>
      <dgm:spPr/>
      <dgm:t>
        <a:bodyPr/>
        <a:lstStyle/>
        <a:p>
          <a:endParaRPr lang="en-US"/>
        </a:p>
      </dgm:t>
    </dgm:pt>
    <dgm:pt modelId="{F7822081-C891-4096-9B80-9F3919A89431}">
      <dgm:prSet custT="1"/>
      <dgm:spPr/>
      <dgm:t>
        <a:bodyPr/>
        <a:lstStyle/>
        <a:p>
          <a:r>
            <a:rPr lang="en-US" sz="1400" dirty="0"/>
            <a:t>Sites that serve these foods must collect racial and ethnic data on the application.</a:t>
          </a:r>
        </a:p>
      </dgm:t>
    </dgm:pt>
    <dgm:pt modelId="{39D78875-0A54-44C7-A12F-EBE931FF3099}" type="parTrans" cxnId="{3F8DF5EC-CED0-43C8-A967-D1B669D8989F}">
      <dgm:prSet/>
      <dgm:spPr/>
      <dgm:t>
        <a:bodyPr/>
        <a:lstStyle/>
        <a:p>
          <a:endParaRPr lang="en-US"/>
        </a:p>
      </dgm:t>
    </dgm:pt>
    <dgm:pt modelId="{9929EB79-5F64-4CA2-9930-6AC978BB3A2B}" type="sibTrans" cxnId="{3F8DF5EC-CED0-43C8-A967-D1B669D8989F}">
      <dgm:prSet/>
      <dgm:spPr/>
      <dgm:t>
        <a:bodyPr/>
        <a:lstStyle/>
        <a:p>
          <a:endParaRPr lang="en-US"/>
        </a:p>
      </dgm:t>
    </dgm:pt>
    <dgm:pt modelId="{471D6C3A-02EB-4A8B-BD31-B90991F9D1D5}">
      <dgm:prSet custT="1"/>
      <dgm:spPr/>
      <dgm:t>
        <a:bodyPr/>
        <a:lstStyle/>
        <a:p>
          <a:r>
            <a:rPr lang="en-US" sz="1400" dirty="0"/>
            <a:t>This applications are stored with the distribution site’s files for 4 years.</a:t>
          </a:r>
        </a:p>
      </dgm:t>
    </dgm:pt>
    <dgm:pt modelId="{A10298DF-C0ED-4677-BC67-A3817A2EEDF3}" type="parTrans" cxnId="{E15C20D3-8DAC-4738-A903-762C9D4E2FC5}">
      <dgm:prSet/>
      <dgm:spPr/>
      <dgm:t>
        <a:bodyPr/>
        <a:lstStyle/>
        <a:p>
          <a:endParaRPr lang="en-US"/>
        </a:p>
      </dgm:t>
    </dgm:pt>
    <dgm:pt modelId="{B2AA7868-E93C-49D0-B2DD-7AC9F2575571}" type="sibTrans" cxnId="{E15C20D3-8DAC-4738-A903-762C9D4E2FC5}">
      <dgm:prSet/>
      <dgm:spPr/>
      <dgm:t>
        <a:bodyPr/>
        <a:lstStyle/>
        <a:p>
          <a:endParaRPr lang="en-US"/>
        </a:p>
      </dgm:t>
    </dgm:pt>
    <dgm:pt modelId="{6772D4E3-2EF7-4A56-B504-FEA2BF7D9522}">
      <dgm:prSet custT="1"/>
      <dgm:spPr/>
      <dgm:t>
        <a:bodyPr/>
        <a:lstStyle/>
        <a:p>
          <a:r>
            <a:rPr lang="en-US" sz="1400" dirty="0"/>
            <a:t>The federal government uses this information to evaluate how effectively the program is reaching different populations.</a:t>
          </a:r>
        </a:p>
      </dgm:t>
    </dgm:pt>
    <dgm:pt modelId="{F1589246-A94A-4A62-8CAF-05284F91BC7A}" type="parTrans" cxnId="{81B2C4EC-D88D-414E-B559-77ED74448166}">
      <dgm:prSet/>
      <dgm:spPr/>
      <dgm:t>
        <a:bodyPr/>
        <a:lstStyle/>
        <a:p>
          <a:endParaRPr lang="en-US"/>
        </a:p>
      </dgm:t>
    </dgm:pt>
    <dgm:pt modelId="{814EE73E-DEE0-48EF-9D57-459379E45BAF}" type="sibTrans" cxnId="{81B2C4EC-D88D-414E-B559-77ED74448166}">
      <dgm:prSet/>
      <dgm:spPr/>
      <dgm:t>
        <a:bodyPr/>
        <a:lstStyle/>
        <a:p>
          <a:endParaRPr lang="en-US"/>
        </a:p>
      </dgm:t>
    </dgm:pt>
    <dgm:pt modelId="{9E427B33-27C7-4E8C-84F7-199ED9DE3DA7}">
      <dgm:prSet custT="1"/>
      <dgm:spPr/>
      <dgm:t>
        <a:bodyPr/>
        <a:lstStyle/>
        <a:p>
          <a:r>
            <a:rPr lang="en-US" sz="1400" dirty="0"/>
            <a:t>The data shows if Food Banks are reaching the different races and ethnicities in their service area.</a:t>
          </a:r>
        </a:p>
      </dgm:t>
    </dgm:pt>
    <dgm:pt modelId="{6FE0D596-9091-425E-BB85-708AD8ACF928}" type="parTrans" cxnId="{BDBDD40E-19CD-4C34-A7DF-BD0A39FA6D88}">
      <dgm:prSet/>
      <dgm:spPr/>
      <dgm:t>
        <a:bodyPr/>
        <a:lstStyle/>
        <a:p>
          <a:endParaRPr lang="en-US"/>
        </a:p>
      </dgm:t>
    </dgm:pt>
    <dgm:pt modelId="{F914B8F2-6894-4D0C-BD66-E4BBED455E7D}" type="sibTrans" cxnId="{BDBDD40E-19CD-4C34-A7DF-BD0A39FA6D88}">
      <dgm:prSet/>
      <dgm:spPr/>
      <dgm:t>
        <a:bodyPr/>
        <a:lstStyle/>
        <a:p>
          <a:endParaRPr lang="en-US"/>
        </a:p>
      </dgm:t>
    </dgm:pt>
    <dgm:pt modelId="{06EEF9D3-987B-4DBA-9793-80C7D869911D}">
      <dgm:prSet custT="1"/>
      <dgm:spPr/>
      <dgm:t>
        <a:bodyPr/>
        <a:lstStyle/>
        <a:p>
          <a:r>
            <a:rPr lang="en-US" sz="1400" dirty="0"/>
            <a:t>Limited personnel will have access to these files.</a:t>
          </a:r>
        </a:p>
      </dgm:t>
    </dgm:pt>
    <dgm:pt modelId="{9E12F19E-10D0-4FDD-88A7-CCEB619B28C5}" type="parTrans" cxnId="{517E7351-AB8A-41A3-B819-92ACD8B67B96}">
      <dgm:prSet/>
      <dgm:spPr/>
      <dgm:t>
        <a:bodyPr/>
        <a:lstStyle/>
        <a:p>
          <a:endParaRPr lang="en-US"/>
        </a:p>
      </dgm:t>
    </dgm:pt>
    <dgm:pt modelId="{9F849A07-17FC-4114-8E43-C375806A9AA0}" type="sibTrans" cxnId="{517E7351-AB8A-41A3-B819-92ACD8B67B96}">
      <dgm:prSet/>
      <dgm:spPr/>
      <dgm:t>
        <a:bodyPr/>
        <a:lstStyle/>
        <a:p>
          <a:endParaRPr lang="en-US"/>
        </a:p>
      </dgm:t>
    </dgm:pt>
    <dgm:pt modelId="{8AF23DBE-39E7-4549-A9E2-06E0D64D6554}">
      <dgm:prSet custT="1"/>
      <dgm:spPr/>
      <dgm:t>
        <a:bodyPr/>
        <a:lstStyle/>
        <a:p>
          <a:r>
            <a:rPr lang="en-US" sz="1400" dirty="0"/>
            <a:t>If the applicant does not self-identify, staff or volunteers involved with the intake process will obtain the data using other appropriate methods.  Let the client know.</a:t>
          </a:r>
        </a:p>
      </dgm:t>
    </dgm:pt>
    <dgm:pt modelId="{2152131F-62BD-44C3-AB28-D799433A4AB2}" type="parTrans" cxnId="{9053F8FD-D927-48C3-9BAA-5A427C37A379}">
      <dgm:prSet/>
      <dgm:spPr/>
      <dgm:t>
        <a:bodyPr/>
        <a:lstStyle/>
        <a:p>
          <a:endParaRPr lang="en-US"/>
        </a:p>
      </dgm:t>
    </dgm:pt>
    <dgm:pt modelId="{5203F0F0-D055-48FD-A389-F1A9284432AB}" type="sibTrans" cxnId="{9053F8FD-D927-48C3-9BAA-5A427C37A379}">
      <dgm:prSet/>
      <dgm:spPr/>
      <dgm:t>
        <a:bodyPr/>
        <a:lstStyle/>
        <a:p>
          <a:endParaRPr lang="en-US"/>
        </a:p>
      </dgm:t>
    </dgm:pt>
    <dgm:pt modelId="{118F1F3E-EC4C-4902-9718-F480B44D2092}">
      <dgm:prSet custT="1"/>
      <dgm:spPr/>
      <dgm:t>
        <a:bodyPr/>
        <a:lstStyle/>
        <a:p>
          <a:r>
            <a:rPr lang="en-US" sz="1400" dirty="0"/>
            <a:t>This information is used only for statistical purposes, and it does not affect a senior’s eligibility.</a:t>
          </a:r>
        </a:p>
      </dgm:t>
    </dgm:pt>
    <dgm:pt modelId="{B1D53DD9-BD1C-401C-915B-83AA1F44FBB6}" type="parTrans" cxnId="{154AF749-B337-40B6-9F6D-5376818F923B}">
      <dgm:prSet/>
      <dgm:spPr/>
      <dgm:t>
        <a:bodyPr/>
        <a:lstStyle/>
        <a:p>
          <a:endParaRPr lang="en-US"/>
        </a:p>
      </dgm:t>
    </dgm:pt>
    <dgm:pt modelId="{01D2C57D-4880-488A-915F-58C15FBE9939}" type="sibTrans" cxnId="{154AF749-B337-40B6-9F6D-5376818F923B}">
      <dgm:prSet/>
      <dgm:spPr/>
      <dgm:t>
        <a:bodyPr/>
        <a:lstStyle/>
        <a:p>
          <a:endParaRPr lang="en-US"/>
        </a:p>
      </dgm:t>
    </dgm:pt>
    <dgm:pt modelId="{BEECFF1A-CDEC-4C04-A62B-D3988D6BD0B3}" type="pres">
      <dgm:prSet presAssocID="{CFE92955-3298-419E-AE32-9141CD5E63D8}" presName="hierChild1" presStyleCnt="0">
        <dgm:presLayoutVars>
          <dgm:chPref val="1"/>
          <dgm:dir/>
          <dgm:animOne val="branch"/>
          <dgm:animLvl val="lvl"/>
          <dgm:resizeHandles/>
        </dgm:presLayoutVars>
      </dgm:prSet>
      <dgm:spPr/>
    </dgm:pt>
    <dgm:pt modelId="{C8ACB19A-9CB6-49C9-9774-C3BDC82D4EE3}" type="pres">
      <dgm:prSet presAssocID="{CC2DBD8C-8350-4236-A949-4BCC8E20E1A8}" presName="hierRoot1" presStyleCnt="0"/>
      <dgm:spPr/>
    </dgm:pt>
    <dgm:pt modelId="{6868B936-600D-45F9-8BDF-226A08AA8FCA}" type="pres">
      <dgm:prSet presAssocID="{CC2DBD8C-8350-4236-A949-4BCC8E20E1A8}" presName="composite" presStyleCnt="0"/>
      <dgm:spPr/>
    </dgm:pt>
    <dgm:pt modelId="{CF6FE4E0-5AD3-4890-AF8A-E2E3A1CBD10B}" type="pres">
      <dgm:prSet presAssocID="{CC2DBD8C-8350-4236-A949-4BCC8E20E1A8}" presName="background" presStyleLbl="node0" presStyleIdx="0" presStyleCnt="4"/>
      <dgm:spPr/>
    </dgm:pt>
    <dgm:pt modelId="{19FECB28-3E22-475D-841D-4BB7CF9455D8}" type="pres">
      <dgm:prSet presAssocID="{CC2DBD8C-8350-4236-A949-4BCC8E20E1A8}" presName="text" presStyleLbl="fgAcc0" presStyleIdx="0" presStyleCnt="4">
        <dgm:presLayoutVars>
          <dgm:chPref val="3"/>
        </dgm:presLayoutVars>
      </dgm:prSet>
      <dgm:spPr/>
    </dgm:pt>
    <dgm:pt modelId="{28AD2B83-BCE6-41D9-AB33-E010FAF5C60A}" type="pres">
      <dgm:prSet presAssocID="{CC2DBD8C-8350-4236-A949-4BCC8E20E1A8}" presName="hierChild2" presStyleCnt="0"/>
      <dgm:spPr/>
    </dgm:pt>
    <dgm:pt modelId="{BF360844-C53E-4D2B-8FE2-E514F0E4E075}" type="pres">
      <dgm:prSet presAssocID="{F7822081-C891-4096-9B80-9F3919A89431}" presName="hierRoot1" presStyleCnt="0"/>
      <dgm:spPr/>
    </dgm:pt>
    <dgm:pt modelId="{9E4E4DA5-1148-433E-A1F7-7F16A5B72896}" type="pres">
      <dgm:prSet presAssocID="{F7822081-C891-4096-9B80-9F3919A89431}" presName="composite" presStyleCnt="0"/>
      <dgm:spPr/>
    </dgm:pt>
    <dgm:pt modelId="{98863773-7EA0-49DE-BE64-E6281059641E}" type="pres">
      <dgm:prSet presAssocID="{F7822081-C891-4096-9B80-9F3919A89431}" presName="background" presStyleLbl="node0" presStyleIdx="1" presStyleCnt="4"/>
      <dgm:spPr/>
    </dgm:pt>
    <dgm:pt modelId="{B61E5E92-AF65-451B-AAA5-6659D07F9331}" type="pres">
      <dgm:prSet presAssocID="{F7822081-C891-4096-9B80-9F3919A89431}" presName="text" presStyleLbl="fgAcc0" presStyleIdx="1" presStyleCnt="4">
        <dgm:presLayoutVars>
          <dgm:chPref val="3"/>
        </dgm:presLayoutVars>
      </dgm:prSet>
      <dgm:spPr/>
    </dgm:pt>
    <dgm:pt modelId="{0CB8FE84-61C6-4E19-B6DF-8FD2F134B896}" type="pres">
      <dgm:prSet presAssocID="{F7822081-C891-4096-9B80-9F3919A89431}" presName="hierChild2" presStyleCnt="0"/>
      <dgm:spPr/>
    </dgm:pt>
    <dgm:pt modelId="{6813EE14-4E27-4CBD-8BB6-D1FE1D034C5A}" type="pres">
      <dgm:prSet presAssocID="{B1D53DD9-BD1C-401C-915B-83AA1F44FBB6}" presName="Name10" presStyleLbl="parChTrans1D2" presStyleIdx="0" presStyleCnt="4"/>
      <dgm:spPr/>
    </dgm:pt>
    <dgm:pt modelId="{D09B4AA7-5D0C-4062-955F-B50B24A1B216}" type="pres">
      <dgm:prSet presAssocID="{118F1F3E-EC4C-4902-9718-F480B44D2092}" presName="hierRoot2" presStyleCnt="0"/>
      <dgm:spPr/>
    </dgm:pt>
    <dgm:pt modelId="{DF9085A5-8CE7-4C63-8630-A99F338823C1}" type="pres">
      <dgm:prSet presAssocID="{118F1F3E-EC4C-4902-9718-F480B44D2092}" presName="composite2" presStyleCnt="0"/>
      <dgm:spPr/>
    </dgm:pt>
    <dgm:pt modelId="{676B0EA9-B189-4372-AF7B-534E59FCCD01}" type="pres">
      <dgm:prSet presAssocID="{118F1F3E-EC4C-4902-9718-F480B44D2092}" presName="background2" presStyleLbl="node2" presStyleIdx="0" presStyleCnt="4"/>
      <dgm:spPr/>
    </dgm:pt>
    <dgm:pt modelId="{E665A336-1B1C-459B-B09A-057330FC0672}" type="pres">
      <dgm:prSet presAssocID="{118F1F3E-EC4C-4902-9718-F480B44D2092}" presName="text2" presStyleLbl="fgAcc2" presStyleIdx="0" presStyleCnt="4">
        <dgm:presLayoutVars>
          <dgm:chPref val="3"/>
        </dgm:presLayoutVars>
      </dgm:prSet>
      <dgm:spPr/>
    </dgm:pt>
    <dgm:pt modelId="{14B0E2FC-0F0D-46F3-ABB5-00889D0DC9D4}" type="pres">
      <dgm:prSet presAssocID="{118F1F3E-EC4C-4902-9718-F480B44D2092}" presName="hierChild3" presStyleCnt="0"/>
      <dgm:spPr/>
    </dgm:pt>
    <dgm:pt modelId="{84CB1E9B-D46B-4844-BAF6-10C3305FF4DB}" type="pres">
      <dgm:prSet presAssocID="{2152131F-62BD-44C3-AB28-D799433A4AB2}" presName="Name10" presStyleLbl="parChTrans1D2" presStyleIdx="1" presStyleCnt="4"/>
      <dgm:spPr/>
    </dgm:pt>
    <dgm:pt modelId="{9191833E-D6DE-4500-BAEC-B25F27F2E9C6}" type="pres">
      <dgm:prSet presAssocID="{8AF23DBE-39E7-4549-A9E2-06E0D64D6554}" presName="hierRoot2" presStyleCnt="0"/>
      <dgm:spPr/>
    </dgm:pt>
    <dgm:pt modelId="{F55FCC43-ED78-49AD-A37C-1E8E0E5888FE}" type="pres">
      <dgm:prSet presAssocID="{8AF23DBE-39E7-4549-A9E2-06E0D64D6554}" presName="composite2" presStyleCnt="0"/>
      <dgm:spPr/>
    </dgm:pt>
    <dgm:pt modelId="{4629998B-01E7-4226-97BC-E9111DDB8A6F}" type="pres">
      <dgm:prSet presAssocID="{8AF23DBE-39E7-4549-A9E2-06E0D64D6554}" presName="background2" presStyleLbl="node2" presStyleIdx="1" presStyleCnt="4"/>
      <dgm:spPr/>
    </dgm:pt>
    <dgm:pt modelId="{26739AB2-5DF4-4339-B206-3FBB15BEBBEC}" type="pres">
      <dgm:prSet presAssocID="{8AF23DBE-39E7-4549-A9E2-06E0D64D6554}" presName="text2" presStyleLbl="fgAcc2" presStyleIdx="1" presStyleCnt="4" custScaleY="143436">
        <dgm:presLayoutVars>
          <dgm:chPref val="3"/>
        </dgm:presLayoutVars>
      </dgm:prSet>
      <dgm:spPr/>
    </dgm:pt>
    <dgm:pt modelId="{3843576A-5D53-4120-A66E-CAF23A06C00A}" type="pres">
      <dgm:prSet presAssocID="{8AF23DBE-39E7-4549-A9E2-06E0D64D6554}" presName="hierChild3" presStyleCnt="0"/>
      <dgm:spPr/>
    </dgm:pt>
    <dgm:pt modelId="{C62B3067-AB2A-4E5F-B930-E548AB5A121F}" type="pres">
      <dgm:prSet presAssocID="{471D6C3A-02EB-4A8B-BD31-B90991F9D1D5}" presName="hierRoot1" presStyleCnt="0"/>
      <dgm:spPr/>
    </dgm:pt>
    <dgm:pt modelId="{2039CC88-4F5F-406C-A586-D90DAF633396}" type="pres">
      <dgm:prSet presAssocID="{471D6C3A-02EB-4A8B-BD31-B90991F9D1D5}" presName="composite" presStyleCnt="0"/>
      <dgm:spPr/>
    </dgm:pt>
    <dgm:pt modelId="{46113EF5-D410-4333-B2DE-6BCF70F590E7}" type="pres">
      <dgm:prSet presAssocID="{471D6C3A-02EB-4A8B-BD31-B90991F9D1D5}" presName="background" presStyleLbl="node0" presStyleIdx="2" presStyleCnt="4"/>
      <dgm:spPr/>
    </dgm:pt>
    <dgm:pt modelId="{8FB0DDC3-1F2E-49F8-B745-24C7F539ADEC}" type="pres">
      <dgm:prSet presAssocID="{471D6C3A-02EB-4A8B-BD31-B90991F9D1D5}" presName="text" presStyleLbl="fgAcc0" presStyleIdx="2" presStyleCnt="4">
        <dgm:presLayoutVars>
          <dgm:chPref val="3"/>
        </dgm:presLayoutVars>
      </dgm:prSet>
      <dgm:spPr/>
    </dgm:pt>
    <dgm:pt modelId="{AFF627C2-136E-4166-9718-0A7AE0B0AB5A}" type="pres">
      <dgm:prSet presAssocID="{471D6C3A-02EB-4A8B-BD31-B90991F9D1D5}" presName="hierChild2" presStyleCnt="0"/>
      <dgm:spPr/>
    </dgm:pt>
    <dgm:pt modelId="{C7AD51F6-E0BC-41DE-82BF-07788A1E5215}" type="pres">
      <dgm:prSet presAssocID="{9E12F19E-10D0-4FDD-88A7-CCEB619B28C5}" presName="Name10" presStyleLbl="parChTrans1D2" presStyleIdx="2" presStyleCnt="4"/>
      <dgm:spPr/>
    </dgm:pt>
    <dgm:pt modelId="{DF550296-7583-4F16-8A2D-DC11CFAF81CA}" type="pres">
      <dgm:prSet presAssocID="{06EEF9D3-987B-4DBA-9793-80C7D869911D}" presName="hierRoot2" presStyleCnt="0"/>
      <dgm:spPr/>
    </dgm:pt>
    <dgm:pt modelId="{76CA5D2C-132D-4F43-A26D-E55EE28B069C}" type="pres">
      <dgm:prSet presAssocID="{06EEF9D3-987B-4DBA-9793-80C7D869911D}" presName="composite2" presStyleCnt="0"/>
      <dgm:spPr/>
    </dgm:pt>
    <dgm:pt modelId="{4162BAA7-BAC7-4209-B843-208D1FCBAFBE}" type="pres">
      <dgm:prSet presAssocID="{06EEF9D3-987B-4DBA-9793-80C7D869911D}" presName="background2" presStyleLbl="node2" presStyleIdx="2" presStyleCnt="4"/>
      <dgm:spPr/>
    </dgm:pt>
    <dgm:pt modelId="{7B2ACC37-8A65-4D54-AEC0-0D1A19964097}" type="pres">
      <dgm:prSet presAssocID="{06EEF9D3-987B-4DBA-9793-80C7D869911D}" presName="text2" presStyleLbl="fgAcc2" presStyleIdx="2" presStyleCnt="4">
        <dgm:presLayoutVars>
          <dgm:chPref val="3"/>
        </dgm:presLayoutVars>
      </dgm:prSet>
      <dgm:spPr/>
    </dgm:pt>
    <dgm:pt modelId="{8E7CBC72-50BB-433F-B1E3-0D12440EC2EF}" type="pres">
      <dgm:prSet presAssocID="{06EEF9D3-987B-4DBA-9793-80C7D869911D}" presName="hierChild3" presStyleCnt="0"/>
      <dgm:spPr/>
    </dgm:pt>
    <dgm:pt modelId="{5EF00B9D-0CD8-4D4F-A040-4ACE40F874F4}" type="pres">
      <dgm:prSet presAssocID="{6772D4E3-2EF7-4A56-B504-FEA2BF7D9522}" presName="hierRoot1" presStyleCnt="0"/>
      <dgm:spPr/>
    </dgm:pt>
    <dgm:pt modelId="{AAF10ED0-E7AE-4154-AA78-71F9C3F2C6F2}" type="pres">
      <dgm:prSet presAssocID="{6772D4E3-2EF7-4A56-B504-FEA2BF7D9522}" presName="composite" presStyleCnt="0"/>
      <dgm:spPr/>
    </dgm:pt>
    <dgm:pt modelId="{35AF4F09-8B6F-4E4F-95B8-155522A2B7A8}" type="pres">
      <dgm:prSet presAssocID="{6772D4E3-2EF7-4A56-B504-FEA2BF7D9522}" presName="background" presStyleLbl="node0" presStyleIdx="3" presStyleCnt="4"/>
      <dgm:spPr/>
    </dgm:pt>
    <dgm:pt modelId="{99BB8BB9-C799-479D-A55D-D9A65683365B}" type="pres">
      <dgm:prSet presAssocID="{6772D4E3-2EF7-4A56-B504-FEA2BF7D9522}" presName="text" presStyleLbl="fgAcc0" presStyleIdx="3" presStyleCnt="4">
        <dgm:presLayoutVars>
          <dgm:chPref val="3"/>
        </dgm:presLayoutVars>
      </dgm:prSet>
      <dgm:spPr/>
    </dgm:pt>
    <dgm:pt modelId="{1EC14FEF-A1B5-48ED-9904-7E843A54A159}" type="pres">
      <dgm:prSet presAssocID="{6772D4E3-2EF7-4A56-B504-FEA2BF7D9522}" presName="hierChild2" presStyleCnt="0"/>
      <dgm:spPr/>
    </dgm:pt>
    <dgm:pt modelId="{814A11CD-38DE-45FA-AB5A-772877A6F2C1}" type="pres">
      <dgm:prSet presAssocID="{6FE0D596-9091-425E-BB85-708AD8ACF928}" presName="Name10" presStyleLbl="parChTrans1D2" presStyleIdx="3" presStyleCnt="4"/>
      <dgm:spPr/>
    </dgm:pt>
    <dgm:pt modelId="{AFF209C2-A662-4E91-A671-3BC2127D9DB1}" type="pres">
      <dgm:prSet presAssocID="{9E427B33-27C7-4E8C-84F7-199ED9DE3DA7}" presName="hierRoot2" presStyleCnt="0"/>
      <dgm:spPr/>
    </dgm:pt>
    <dgm:pt modelId="{AB3B6502-FCC4-43DE-A381-2B30DC704E01}" type="pres">
      <dgm:prSet presAssocID="{9E427B33-27C7-4E8C-84F7-199ED9DE3DA7}" presName="composite2" presStyleCnt="0"/>
      <dgm:spPr/>
    </dgm:pt>
    <dgm:pt modelId="{A7B45AC8-E9FA-46DA-8E97-B543E27DA10E}" type="pres">
      <dgm:prSet presAssocID="{9E427B33-27C7-4E8C-84F7-199ED9DE3DA7}" presName="background2" presStyleLbl="node2" presStyleIdx="3" presStyleCnt="4"/>
      <dgm:spPr/>
    </dgm:pt>
    <dgm:pt modelId="{2FF02AB4-52BD-4ECD-A6E0-0520DA6D3844}" type="pres">
      <dgm:prSet presAssocID="{9E427B33-27C7-4E8C-84F7-199ED9DE3DA7}" presName="text2" presStyleLbl="fgAcc2" presStyleIdx="3" presStyleCnt="4">
        <dgm:presLayoutVars>
          <dgm:chPref val="3"/>
        </dgm:presLayoutVars>
      </dgm:prSet>
      <dgm:spPr/>
    </dgm:pt>
    <dgm:pt modelId="{27B591EA-EA3C-4773-B504-A78298392A24}" type="pres">
      <dgm:prSet presAssocID="{9E427B33-27C7-4E8C-84F7-199ED9DE3DA7}" presName="hierChild3" presStyleCnt="0"/>
      <dgm:spPr/>
    </dgm:pt>
  </dgm:ptLst>
  <dgm:cxnLst>
    <dgm:cxn modelId="{CC3FF106-4CBB-445E-A16A-1E15C1A856BC}" type="presOf" srcId="{6FE0D596-9091-425E-BB85-708AD8ACF928}" destId="{814A11CD-38DE-45FA-AB5A-772877A6F2C1}" srcOrd="0" destOrd="0" presId="urn:microsoft.com/office/officeart/2005/8/layout/hierarchy1"/>
    <dgm:cxn modelId="{7F9A0509-7290-4947-BFF1-C1B1A7CA55AB}" type="presOf" srcId="{471D6C3A-02EB-4A8B-BD31-B90991F9D1D5}" destId="{8FB0DDC3-1F2E-49F8-B745-24C7F539ADEC}" srcOrd="0" destOrd="0" presId="urn:microsoft.com/office/officeart/2005/8/layout/hierarchy1"/>
    <dgm:cxn modelId="{BDBDD40E-19CD-4C34-A7DF-BD0A39FA6D88}" srcId="{6772D4E3-2EF7-4A56-B504-FEA2BF7D9522}" destId="{9E427B33-27C7-4E8C-84F7-199ED9DE3DA7}" srcOrd="0" destOrd="0" parTransId="{6FE0D596-9091-425E-BB85-708AD8ACF928}" sibTransId="{F914B8F2-6894-4D0C-BD66-E4BBED455E7D}"/>
    <dgm:cxn modelId="{55361E0F-223D-49BF-887C-59C02359C8D4}" type="presOf" srcId="{B1D53DD9-BD1C-401C-915B-83AA1F44FBB6}" destId="{6813EE14-4E27-4CBD-8BB6-D1FE1D034C5A}" srcOrd="0" destOrd="0" presId="urn:microsoft.com/office/officeart/2005/8/layout/hierarchy1"/>
    <dgm:cxn modelId="{67114716-8268-48C9-95E8-CE4238BF22E0}" srcId="{CFE92955-3298-419E-AE32-9141CD5E63D8}" destId="{CC2DBD8C-8350-4236-A949-4BCC8E20E1A8}" srcOrd="0" destOrd="0" parTransId="{C5BBABA9-23A1-45A2-B7A4-E1FDFC4BC310}" sibTransId="{2679FF53-9FA6-40ED-A19C-65D0465B0B5B}"/>
    <dgm:cxn modelId="{4771A41A-2F87-44FB-8F67-BA1F29675450}" type="presOf" srcId="{9E12F19E-10D0-4FDD-88A7-CCEB619B28C5}" destId="{C7AD51F6-E0BC-41DE-82BF-07788A1E5215}" srcOrd="0" destOrd="0" presId="urn:microsoft.com/office/officeart/2005/8/layout/hierarchy1"/>
    <dgm:cxn modelId="{15C9F925-E878-41E3-A7E7-2CC03A2AE6F2}" type="presOf" srcId="{6772D4E3-2EF7-4A56-B504-FEA2BF7D9522}" destId="{99BB8BB9-C799-479D-A55D-D9A65683365B}" srcOrd="0" destOrd="0" presId="urn:microsoft.com/office/officeart/2005/8/layout/hierarchy1"/>
    <dgm:cxn modelId="{154AF749-B337-40B6-9F6D-5376818F923B}" srcId="{F7822081-C891-4096-9B80-9F3919A89431}" destId="{118F1F3E-EC4C-4902-9718-F480B44D2092}" srcOrd="0" destOrd="0" parTransId="{B1D53DD9-BD1C-401C-915B-83AA1F44FBB6}" sibTransId="{01D2C57D-4880-488A-915F-58C15FBE9939}"/>
    <dgm:cxn modelId="{517E7351-AB8A-41A3-B819-92ACD8B67B96}" srcId="{471D6C3A-02EB-4A8B-BD31-B90991F9D1D5}" destId="{06EEF9D3-987B-4DBA-9793-80C7D869911D}" srcOrd="0" destOrd="0" parTransId="{9E12F19E-10D0-4FDD-88A7-CCEB619B28C5}" sibTransId="{9F849A07-17FC-4114-8E43-C375806A9AA0}"/>
    <dgm:cxn modelId="{326B4B74-3A74-4AAB-9FD1-3916EFA4DA1C}" type="presOf" srcId="{CC2DBD8C-8350-4236-A949-4BCC8E20E1A8}" destId="{19FECB28-3E22-475D-841D-4BB7CF9455D8}" srcOrd="0" destOrd="0" presId="urn:microsoft.com/office/officeart/2005/8/layout/hierarchy1"/>
    <dgm:cxn modelId="{2DD65179-4353-4CBC-BA87-CCACCB55845B}" type="presOf" srcId="{06EEF9D3-987B-4DBA-9793-80C7D869911D}" destId="{7B2ACC37-8A65-4D54-AEC0-0D1A19964097}" srcOrd="0" destOrd="0" presId="urn:microsoft.com/office/officeart/2005/8/layout/hierarchy1"/>
    <dgm:cxn modelId="{8FDF8F5A-0A2B-4366-B5EE-D8460A72C397}" type="presOf" srcId="{F7822081-C891-4096-9B80-9F3919A89431}" destId="{B61E5E92-AF65-451B-AAA5-6659D07F9331}" srcOrd="0" destOrd="0" presId="urn:microsoft.com/office/officeart/2005/8/layout/hierarchy1"/>
    <dgm:cxn modelId="{D086867F-22FD-47FA-9E2D-04D7CAE4B923}" type="presOf" srcId="{2152131F-62BD-44C3-AB28-D799433A4AB2}" destId="{84CB1E9B-D46B-4844-BAF6-10C3305FF4DB}" srcOrd="0" destOrd="0" presId="urn:microsoft.com/office/officeart/2005/8/layout/hierarchy1"/>
    <dgm:cxn modelId="{A41ABF85-AF88-451D-AA3D-AAE036BA78DA}" type="presOf" srcId="{8AF23DBE-39E7-4549-A9E2-06E0D64D6554}" destId="{26739AB2-5DF4-4339-B206-3FBB15BEBBEC}" srcOrd="0" destOrd="0" presId="urn:microsoft.com/office/officeart/2005/8/layout/hierarchy1"/>
    <dgm:cxn modelId="{6EFE7F93-0ED3-48CF-8452-C80D1E0A55BC}" type="presOf" srcId="{CFE92955-3298-419E-AE32-9141CD5E63D8}" destId="{BEECFF1A-CDEC-4C04-A62B-D3988D6BD0B3}" srcOrd="0" destOrd="0" presId="urn:microsoft.com/office/officeart/2005/8/layout/hierarchy1"/>
    <dgm:cxn modelId="{45ECE7A6-B2C8-4FC1-A90D-A39CDBC77590}" type="presOf" srcId="{9E427B33-27C7-4E8C-84F7-199ED9DE3DA7}" destId="{2FF02AB4-52BD-4ECD-A6E0-0520DA6D3844}" srcOrd="0" destOrd="0" presId="urn:microsoft.com/office/officeart/2005/8/layout/hierarchy1"/>
    <dgm:cxn modelId="{AD31A6CA-2974-448F-B9C0-A21B674B2571}" type="presOf" srcId="{118F1F3E-EC4C-4902-9718-F480B44D2092}" destId="{E665A336-1B1C-459B-B09A-057330FC0672}" srcOrd="0" destOrd="0" presId="urn:microsoft.com/office/officeart/2005/8/layout/hierarchy1"/>
    <dgm:cxn modelId="{E15C20D3-8DAC-4738-A903-762C9D4E2FC5}" srcId="{CFE92955-3298-419E-AE32-9141CD5E63D8}" destId="{471D6C3A-02EB-4A8B-BD31-B90991F9D1D5}" srcOrd="2" destOrd="0" parTransId="{A10298DF-C0ED-4677-BC67-A3817A2EEDF3}" sibTransId="{B2AA7868-E93C-49D0-B2DD-7AC9F2575571}"/>
    <dgm:cxn modelId="{81B2C4EC-D88D-414E-B559-77ED74448166}" srcId="{CFE92955-3298-419E-AE32-9141CD5E63D8}" destId="{6772D4E3-2EF7-4A56-B504-FEA2BF7D9522}" srcOrd="3" destOrd="0" parTransId="{F1589246-A94A-4A62-8CAF-05284F91BC7A}" sibTransId="{814EE73E-DEE0-48EF-9D57-459379E45BAF}"/>
    <dgm:cxn modelId="{3F8DF5EC-CED0-43C8-A967-D1B669D8989F}" srcId="{CFE92955-3298-419E-AE32-9141CD5E63D8}" destId="{F7822081-C891-4096-9B80-9F3919A89431}" srcOrd="1" destOrd="0" parTransId="{39D78875-0A54-44C7-A12F-EBE931FF3099}" sibTransId="{9929EB79-5F64-4CA2-9930-6AC978BB3A2B}"/>
    <dgm:cxn modelId="{9053F8FD-D927-48C3-9BAA-5A427C37A379}" srcId="{F7822081-C891-4096-9B80-9F3919A89431}" destId="{8AF23DBE-39E7-4549-A9E2-06E0D64D6554}" srcOrd="1" destOrd="0" parTransId="{2152131F-62BD-44C3-AB28-D799433A4AB2}" sibTransId="{5203F0F0-D055-48FD-A389-F1A9284432AB}"/>
    <dgm:cxn modelId="{9200B354-BE69-4538-A105-1A75F128A81F}" type="presParOf" srcId="{BEECFF1A-CDEC-4C04-A62B-D3988D6BD0B3}" destId="{C8ACB19A-9CB6-49C9-9774-C3BDC82D4EE3}" srcOrd="0" destOrd="0" presId="urn:microsoft.com/office/officeart/2005/8/layout/hierarchy1"/>
    <dgm:cxn modelId="{3B4CFD3B-0885-447C-925D-2FE4C5161C1C}" type="presParOf" srcId="{C8ACB19A-9CB6-49C9-9774-C3BDC82D4EE3}" destId="{6868B936-600D-45F9-8BDF-226A08AA8FCA}" srcOrd="0" destOrd="0" presId="urn:microsoft.com/office/officeart/2005/8/layout/hierarchy1"/>
    <dgm:cxn modelId="{9D104473-C7DE-450F-A062-646E0CD0BF18}" type="presParOf" srcId="{6868B936-600D-45F9-8BDF-226A08AA8FCA}" destId="{CF6FE4E0-5AD3-4890-AF8A-E2E3A1CBD10B}" srcOrd="0" destOrd="0" presId="urn:microsoft.com/office/officeart/2005/8/layout/hierarchy1"/>
    <dgm:cxn modelId="{AD20AEE6-957B-4ADA-9436-6304939B2F8D}" type="presParOf" srcId="{6868B936-600D-45F9-8BDF-226A08AA8FCA}" destId="{19FECB28-3E22-475D-841D-4BB7CF9455D8}" srcOrd="1" destOrd="0" presId="urn:microsoft.com/office/officeart/2005/8/layout/hierarchy1"/>
    <dgm:cxn modelId="{3371010C-C77E-45CC-B70C-CA3124568AD9}" type="presParOf" srcId="{C8ACB19A-9CB6-49C9-9774-C3BDC82D4EE3}" destId="{28AD2B83-BCE6-41D9-AB33-E010FAF5C60A}" srcOrd="1" destOrd="0" presId="urn:microsoft.com/office/officeart/2005/8/layout/hierarchy1"/>
    <dgm:cxn modelId="{5A475ADA-0190-48AB-9266-52F49F2A6789}" type="presParOf" srcId="{BEECFF1A-CDEC-4C04-A62B-D3988D6BD0B3}" destId="{BF360844-C53E-4D2B-8FE2-E514F0E4E075}" srcOrd="1" destOrd="0" presId="urn:microsoft.com/office/officeart/2005/8/layout/hierarchy1"/>
    <dgm:cxn modelId="{433EFF89-310A-482C-84AF-516F030F82E7}" type="presParOf" srcId="{BF360844-C53E-4D2B-8FE2-E514F0E4E075}" destId="{9E4E4DA5-1148-433E-A1F7-7F16A5B72896}" srcOrd="0" destOrd="0" presId="urn:microsoft.com/office/officeart/2005/8/layout/hierarchy1"/>
    <dgm:cxn modelId="{7312ABD0-B472-4FBA-A818-4228FAAD9D12}" type="presParOf" srcId="{9E4E4DA5-1148-433E-A1F7-7F16A5B72896}" destId="{98863773-7EA0-49DE-BE64-E6281059641E}" srcOrd="0" destOrd="0" presId="urn:microsoft.com/office/officeart/2005/8/layout/hierarchy1"/>
    <dgm:cxn modelId="{0D72037D-3C12-4F3D-996B-22A420EEF2F6}" type="presParOf" srcId="{9E4E4DA5-1148-433E-A1F7-7F16A5B72896}" destId="{B61E5E92-AF65-451B-AAA5-6659D07F9331}" srcOrd="1" destOrd="0" presId="urn:microsoft.com/office/officeart/2005/8/layout/hierarchy1"/>
    <dgm:cxn modelId="{8A2D6342-99DB-4706-8EF0-7B8DAD79EA05}" type="presParOf" srcId="{BF360844-C53E-4D2B-8FE2-E514F0E4E075}" destId="{0CB8FE84-61C6-4E19-B6DF-8FD2F134B896}" srcOrd="1" destOrd="0" presId="urn:microsoft.com/office/officeart/2005/8/layout/hierarchy1"/>
    <dgm:cxn modelId="{5F96C49A-E113-40C7-B464-537F68AE8BDA}" type="presParOf" srcId="{0CB8FE84-61C6-4E19-B6DF-8FD2F134B896}" destId="{6813EE14-4E27-4CBD-8BB6-D1FE1D034C5A}" srcOrd="0" destOrd="0" presId="urn:microsoft.com/office/officeart/2005/8/layout/hierarchy1"/>
    <dgm:cxn modelId="{289EC1D0-3122-47A1-8CD5-D3470E1605BB}" type="presParOf" srcId="{0CB8FE84-61C6-4E19-B6DF-8FD2F134B896}" destId="{D09B4AA7-5D0C-4062-955F-B50B24A1B216}" srcOrd="1" destOrd="0" presId="urn:microsoft.com/office/officeart/2005/8/layout/hierarchy1"/>
    <dgm:cxn modelId="{89926C89-F222-4A28-BEAA-C1F26E29D5FE}" type="presParOf" srcId="{D09B4AA7-5D0C-4062-955F-B50B24A1B216}" destId="{DF9085A5-8CE7-4C63-8630-A99F338823C1}" srcOrd="0" destOrd="0" presId="urn:microsoft.com/office/officeart/2005/8/layout/hierarchy1"/>
    <dgm:cxn modelId="{7809F179-1227-45BF-B995-B2B66E1ED7B8}" type="presParOf" srcId="{DF9085A5-8CE7-4C63-8630-A99F338823C1}" destId="{676B0EA9-B189-4372-AF7B-534E59FCCD01}" srcOrd="0" destOrd="0" presId="urn:microsoft.com/office/officeart/2005/8/layout/hierarchy1"/>
    <dgm:cxn modelId="{71478F86-A91C-403C-9A65-2BCF9986AD31}" type="presParOf" srcId="{DF9085A5-8CE7-4C63-8630-A99F338823C1}" destId="{E665A336-1B1C-459B-B09A-057330FC0672}" srcOrd="1" destOrd="0" presId="urn:microsoft.com/office/officeart/2005/8/layout/hierarchy1"/>
    <dgm:cxn modelId="{A07A54EB-06D2-4761-AF74-472E6D8224F4}" type="presParOf" srcId="{D09B4AA7-5D0C-4062-955F-B50B24A1B216}" destId="{14B0E2FC-0F0D-46F3-ABB5-00889D0DC9D4}" srcOrd="1" destOrd="0" presId="urn:microsoft.com/office/officeart/2005/8/layout/hierarchy1"/>
    <dgm:cxn modelId="{C252CC30-BFA7-490F-BBAC-39D9D08C6F45}" type="presParOf" srcId="{0CB8FE84-61C6-4E19-B6DF-8FD2F134B896}" destId="{84CB1E9B-D46B-4844-BAF6-10C3305FF4DB}" srcOrd="2" destOrd="0" presId="urn:microsoft.com/office/officeart/2005/8/layout/hierarchy1"/>
    <dgm:cxn modelId="{618DA9A6-E40F-492C-95D1-8CC6C3E3C4ED}" type="presParOf" srcId="{0CB8FE84-61C6-4E19-B6DF-8FD2F134B896}" destId="{9191833E-D6DE-4500-BAEC-B25F27F2E9C6}" srcOrd="3" destOrd="0" presId="urn:microsoft.com/office/officeart/2005/8/layout/hierarchy1"/>
    <dgm:cxn modelId="{5C2875FA-F36B-48B7-8DBF-76CD98BB66AA}" type="presParOf" srcId="{9191833E-D6DE-4500-BAEC-B25F27F2E9C6}" destId="{F55FCC43-ED78-49AD-A37C-1E8E0E5888FE}" srcOrd="0" destOrd="0" presId="urn:microsoft.com/office/officeart/2005/8/layout/hierarchy1"/>
    <dgm:cxn modelId="{DAAE7F31-7AB1-440E-8AA3-2B6A61AB6307}" type="presParOf" srcId="{F55FCC43-ED78-49AD-A37C-1E8E0E5888FE}" destId="{4629998B-01E7-4226-97BC-E9111DDB8A6F}" srcOrd="0" destOrd="0" presId="urn:microsoft.com/office/officeart/2005/8/layout/hierarchy1"/>
    <dgm:cxn modelId="{9D29C209-3A9F-4C81-935D-796D82108AB1}" type="presParOf" srcId="{F55FCC43-ED78-49AD-A37C-1E8E0E5888FE}" destId="{26739AB2-5DF4-4339-B206-3FBB15BEBBEC}" srcOrd="1" destOrd="0" presId="urn:microsoft.com/office/officeart/2005/8/layout/hierarchy1"/>
    <dgm:cxn modelId="{FEECBA50-7103-4406-8022-FEB890BA3C60}" type="presParOf" srcId="{9191833E-D6DE-4500-BAEC-B25F27F2E9C6}" destId="{3843576A-5D53-4120-A66E-CAF23A06C00A}" srcOrd="1" destOrd="0" presId="urn:microsoft.com/office/officeart/2005/8/layout/hierarchy1"/>
    <dgm:cxn modelId="{4453778B-CE75-43C5-9C36-28F48081D3BE}" type="presParOf" srcId="{BEECFF1A-CDEC-4C04-A62B-D3988D6BD0B3}" destId="{C62B3067-AB2A-4E5F-B930-E548AB5A121F}" srcOrd="2" destOrd="0" presId="urn:microsoft.com/office/officeart/2005/8/layout/hierarchy1"/>
    <dgm:cxn modelId="{750064BE-5AC1-49EE-937D-916D3C469BC2}" type="presParOf" srcId="{C62B3067-AB2A-4E5F-B930-E548AB5A121F}" destId="{2039CC88-4F5F-406C-A586-D90DAF633396}" srcOrd="0" destOrd="0" presId="urn:microsoft.com/office/officeart/2005/8/layout/hierarchy1"/>
    <dgm:cxn modelId="{1D31BB10-B954-4A71-AA2A-A5FB77A206D3}" type="presParOf" srcId="{2039CC88-4F5F-406C-A586-D90DAF633396}" destId="{46113EF5-D410-4333-B2DE-6BCF70F590E7}" srcOrd="0" destOrd="0" presId="urn:microsoft.com/office/officeart/2005/8/layout/hierarchy1"/>
    <dgm:cxn modelId="{7A6C5F4E-129D-4A46-BA12-C2FD104DE6F3}" type="presParOf" srcId="{2039CC88-4F5F-406C-A586-D90DAF633396}" destId="{8FB0DDC3-1F2E-49F8-B745-24C7F539ADEC}" srcOrd="1" destOrd="0" presId="urn:microsoft.com/office/officeart/2005/8/layout/hierarchy1"/>
    <dgm:cxn modelId="{2A3336FF-FA33-4703-A700-DEE7066615BD}" type="presParOf" srcId="{C62B3067-AB2A-4E5F-B930-E548AB5A121F}" destId="{AFF627C2-136E-4166-9718-0A7AE0B0AB5A}" srcOrd="1" destOrd="0" presId="urn:microsoft.com/office/officeart/2005/8/layout/hierarchy1"/>
    <dgm:cxn modelId="{65B1D1F5-2544-4804-BDE6-3DD90E73E682}" type="presParOf" srcId="{AFF627C2-136E-4166-9718-0A7AE0B0AB5A}" destId="{C7AD51F6-E0BC-41DE-82BF-07788A1E5215}" srcOrd="0" destOrd="0" presId="urn:microsoft.com/office/officeart/2005/8/layout/hierarchy1"/>
    <dgm:cxn modelId="{327B4C07-D0FF-4E6A-9AC7-9E2768A4835C}" type="presParOf" srcId="{AFF627C2-136E-4166-9718-0A7AE0B0AB5A}" destId="{DF550296-7583-4F16-8A2D-DC11CFAF81CA}" srcOrd="1" destOrd="0" presId="urn:microsoft.com/office/officeart/2005/8/layout/hierarchy1"/>
    <dgm:cxn modelId="{B351E0A3-9E9C-4D23-A612-6B9D7CF03742}" type="presParOf" srcId="{DF550296-7583-4F16-8A2D-DC11CFAF81CA}" destId="{76CA5D2C-132D-4F43-A26D-E55EE28B069C}" srcOrd="0" destOrd="0" presId="urn:microsoft.com/office/officeart/2005/8/layout/hierarchy1"/>
    <dgm:cxn modelId="{285FF32B-735D-4E82-809E-E813236718B7}" type="presParOf" srcId="{76CA5D2C-132D-4F43-A26D-E55EE28B069C}" destId="{4162BAA7-BAC7-4209-B843-208D1FCBAFBE}" srcOrd="0" destOrd="0" presId="urn:microsoft.com/office/officeart/2005/8/layout/hierarchy1"/>
    <dgm:cxn modelId="{B9D00DC5-4772-4BE3-86DA-631C27098604}" type="presParOf" srcId="{76CA5D2C-132D-4F43-A26D-E55EE28B069C}" destId="{7B2ACC37-8A65-4D54-AEC0-0D1A19964097}" srcOrd="1" destOrd="0" presId="urn:microsoft.com/office/officeart/2005/8/layout/hierarchy1"/>
    <dgm:cxn modelId="{32190E30-69D2-4574-85CC-AAF23ED317B0}" type="presParOf" srcId="{DF550296-7583-4F16-8A2D-DC11CFAF81CA}" destId="{8E7CBC72-50BB-433F-B1E3-0D12440EC2EF}" srcOrd="1" destOrd="0" presId="urn:microsoft.com/office/officeart/2005/8/layout/hierarchy1"/>
    <dgm:cxn modelId="{2411F464-695D-4897-AD27-3CFC23282F5F}" type="presParOf" srcId="{BEECFF1A-CDEC-4C04-A62B-D3988D6BD0B3}" destId="{5EF00B9D-0CD8-4D4F-A040-4ACE40F874F4}" srcOrd="3" destOrd="0" presId="urn:microsoft.com/office/officeart/2005/8/layout/hierarchy1"/>
    <dgm:cxn modelId="{3B730469-D0AF-4F6E-95AE-93618802E759}" type="presParOf" srcId="{5EF00B9D-0CD8-4D4F-A040-4ACE40F874F4}" destId="{AAF10ED0-E7AE-4154-AA78-71F9C3F2C6F2}" srcOrd="0" destOrd="0" presId="urn:microsoft.com/office/officeart/2005/8/layout/hierarchy1"/>
    <dgm:cxn modelId="{8B3FA102-E8FB-4DB1-853D-5DBE7C492728}" type="presParOf" srcId="{AAF10ED0-E7AE-4154-AA78-71F9C3F2C6F2}" destId="{35AF4F09-8B6F-4E4F-95B8-155522A2B7A8}" srcOrd="0" destOrd="0" presId="urn:microsoft.com/office/officeart/2005/8/layout/hierarchy1"/>
    <dgm:cxn modelId="{6A0C2EB0-7291-49A7-8F28-C2DE6AEA2B26}" type="presParOf" srcId="{AAF10ED0-E7AE-4154-AA78-71F9C3F2C6F2}" destId="{99BB8BB9-C799-479D-A55D-D9A65683365B}" srcOrd="1" destOrd="0" presId="urn:microsoft.com/office/officeart/2005/8/layout/hierarchy1"/>
    <dgm:cxn modelId="{A48C27CD-178D-41BF-B66E-F9B806AE2FFE}" type="presParOf" srcId="{5EF00B9D-0CD8-4D4F-A040-4ACE40F874F4}" destId="{1EC14FEF-A1B5-48ED-9904-7E843A54A159}" srcOrd="1" destOrd="0" presId="urn:microsoft.com/office/officeart/2005/8/layout/hierarchy1"/>
    <dgm:cxn modelId="{558C68CF-178A-4511-B842-9106D91CB3D9}" type="presParOf" srcId="{1EC14FEF-A1B5-48ED-9904-7E843A54A159}" destId="{814A11CD-38DE-45FA-AB5A-772877A6F2C1}" srcOrd="0" destOrd="0" presId="urn:microsoft.com/office/officeart/2005/8/layout/hierarchy1"/>
    <dgm:cxn modelId="{1D490D82-3FAB-49BF-9EE9-6783F275ACBE}" type="presParOf" srcId="{1EC14FEF-A1B5-48ED-9904-7E843A54A159}" destId="{AFF209C2-A662-4E91-A671-3BC2127D9DB1}" srcOrd="1" destOrd="0" presId="urn:microsoft.com/office/officeart/2005/8/layout/hierarchy1"/>
    <dgm:cxn modelId="{25C8811A-A16D-4471-A20F-57FF60E49451}" type="presParOf" srcId="{AFF209C2-A662-4E91-A671-3BC2127D9DB1}" destId="{AB3B6502-FCC4-43DE-A381-2B30DC704E01}" srcOrd="0" destOrd="0" presId="urn:microsoft.com/office/officeart/2005/8/layout/hierarchy1"/>
    <dgm:cxn modelId="{B0FFC1AB-1A39-40E7-AEDE-68562369CB36}" type="presParOf" srcId="{AB3B6502-FCC4-43DE-A381-2B30DC704E01}" destId="{A7B45AC8-E9FA-46DA-8E97-B543E27DA10E}" srcOrd="0" destOrd="0" presId="urn:microsoft.com/office/officeart/2005/8/layout/hierarchy1"/>
    <dgm:cxn modelId="{4953AC42-514F-4EEF-9BD3-D48E2293DA46}" type="presParOf" srcId="{AB3B6502-FCC4-43DE-A381-2B30DC704E01}" destId="{2FF02AB4-52BD-4ECD-A6E0-0520DA6D3844}" srcOrd="1" destOrd="0" presId="urn:microsoft.com/office/officeart/2005/8/layout/hierarchy1"/>
    <dgm:cxn modelId="{FC259F12-38AF-4DFA-B481-043C7FE652FC}" type="presParOf" srcId="{AFF209C2-A662-4E91-A671-3BC2127D9DB1}" destId="{27B591EA-EA3C-4773-B504-A78298392A2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6046A-B908-4D0A-9911-0E9276F4EAB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4564FCB-B935-4F9C-96E2-44A14E386AC5}">
      <dgm:prSet/>
      <dgm:spPr/>
      <dgm:t>
        <a:bodyPr/>
        <a:lstStyle/>
        <a:p>
          <a:r>
            <a:rPr lang="en-US"/>
            <a:t>What the policy says:</a:t>
          </a:r>
        </a:p>
      </dgm:t>
    </dgm:pt>
    <dgm:pt modelId="{8B70B497-9493-47CC-A22B-4B981413454B}" type="parTrans" cxnId="{815996F2-9C8A-4900-A5D9-7570A760B049}">
      <dgm:prSet/>
      <dgm:spPr/>
      <dgm:t>
        <a:bodyPr/>
        <a:lstStyle/>
        <a:p>
          <a:endParaRPr lang="en-US"/>
        </a:p>
      </dgm:t>
    </dgm:pt>
    <dgm:pt modelId="{6AC98239-C60B-4687-AC07-77BB9E51B93A}" type="sibTrans" cxnId="{815996F2-9C8A-4900-A5D9-7570A760B049}">
      <dgm:prSet/>
      <dgm:spPr/>
      <dgm:t>
        <a:bodyPr/>
        <a:lstStyle/>
        <a:p>
          <a:endParaRPr lang="en-US"/>
        </a:p>
      </dgm:t>
    </dgm:pt>
    <dgm:pt modelId="{14700443-4311-41BE-B31B-069FA6AD86D4}">
      <dgm:prSet/>
      <dgm:spPr/>
      <dgm:t>
        <a:bodyPr/>
        <a:lstStyle/>
        <a:p>
          <a:r>
            <a:rPr lang="en-US"/>
            <a:t>1. We may not discriminate against you on the basis of religion, a religious belief, a refusal to hold a religious belief, or a refusal to attend or participate in a religious practice;  </a:t>
          </a:r>
        </a:p>
      </dgm:t>
    </dgm:pt>
    <dgm:pt modelId="{118428DE-10F1-4B11-823E-204766FD7531}" type="parTrans" cxnId="{BE2FA777-9163-4097-9574-7E8704449944}">
      <dgm:prSet/>
      <dgm:spPr/>
      <dgm:t>
        <a:bodyPr/>
        <a:lstStyle/>
        <a:p>
          <a:endParaRPr lang="en-US"/>
        </a:p>
      </dgm:t>
    </dgm:pt>
    <dgm:pt modelId="{A6243BF6-D189-44A2-8AFA-5831588D0C9D}" type="sibTrans" cxnId="{BE2FA777-9163-4097-9574-7E8704449944}">
      <dgm:prSet/>
      <dgm:spPr/>
      <dgm:t>
        <a:bodyPr/>
        <a:lstStyle/>
        <a:p>
          <a:endParaRPr lang="en-US"/>
        </a:p>
      </dgm:t>
    </dgm:pt>
    <dgm:pt modelId="{DECE3AD0-760D-49D2-B404-6977E8391D1A}">
      <dgm:prSet/>
      <dgm:spPr/>
      <dgm:t>
        <a:bodyPr/>
        <a:lstStyle/>
        <a:p>
          <a:r>
            <a:rPr lang="en-US"/>
            <a:t>2. We may not require you to attend or participate in any explicitly religious activities (including activities that involve overt religious content such as worship, religious instruction, or proselytization) that are offered by our organization, and any participation by you in such activities must be purely voluntary;  </a:t>
          </a:r>
        </a:p>
      </dgm:t>
    </dgm:pt>
    <dgm:pt modelId="{2936E1B7-835D-4C06-B2FB-AD6D652021A4}" type="parTrans" cxnId="{4A010082-45AE-4032-835B-9F9F927E1A9D}">
      <dgm:prSet/>
      <dgm:spPr/>
      <dgm:t>
        <a:bodyPr/>
        <a:lstStyle/>
        <a:p>
          <a:endParaRPr lang="en-US"/>
        </a:p>
      </dgm:t>
    </dgm:pt>
    <dgm:pt modelId="{8AC903AE-4264-425F-82B2-07CF67B9D600}" type="sibTrans" cxnId="{4A010082-45AE-4032-835B-9F9F927E1A9D}">
      <dgm:prSet/>
      <dgm:spPr/>
      <dgm:t>
        <a:bodyPr/>
        <a:lstStyle/>
        <a:p>
          <a:endParaRPr lang="en-US"/>
        </a:p>
      </dgm:t>
    </dgm:pt>
    <dgm:pt modelId="{3F91C342-898B-4E08-B9FA-84682242FA57}">
      <dgm:prSet/>
      <dgm:spPr/>
      <dgm:t>
        <a:bodyPr/>
        <a:lstStyle/>
        <a:p>
          <a:r>
            <a:rPr lang="en-US"/>
            <a:t>3. We must separate in time or location any privately funded explicitly religious activities (including activities that involve overt religious content such as worship, religious instruction, or proselytization) from activities supported with direct Federal financial assistance.</a:t>
          </a:r>
        </a:p>
      </dgm:t>
    </dgm:pt>
    <dgm:pt modelId="{DE13C069-E900-403D-96BE-21D5C68A6C70}" type="parTrans" cxnId="{71CEC33E-149A-4A2A-A5C8-95589F55A0BE}">
      <dgm:prSet/>
      <dgm:spPr/>
      <dgm:t>
        <a:bodyPr/>
        <a:lstStyle/>
        <a:p>
          <a:endParaRPr lang="en-US"/>
        </a:p>
      </dgm:t>
    </dgm:pt>
    <dgm:pt modelId="{C72742E8-0BE7-47DB-B4ED-2F092E47FC77}" type="sibTrans" cxnId="{71CEC33E-149A-4A2A-A5C8-95589F55A0BE}">
      <dgm:prSet/>
      <dgm:spPr/>
      <dgm:t>
        <a:bodyPr/>
        <a:lstStyle/>
        <a:p>
          <a:endParaRPr lang="en-US"/>
        </a:p>
      </dgm:t>
    </dgm:pt>
    <dgm:pt modelId="{B8A7B22A-C3C7-485A-AFCD-73E86F0682EE}">
      <dgm:prSet/>
      <dgm:spPr/>
      <dgm:t>
        <a:bodyPr/>
        <a:lstStyle/>
        <a:p>
          <a:r>
            <a:rPr lang="en-US"/>
            <a:t>Provides an option where to file a complaint and a hotline / text line to get food assistance elsewhere.</a:t>
          </a:r>
        </a:p>
      </dgm:t>
    </dgm:pt>
    <dgm:pt modelId="{F054F047-61AE-4A5F-90D8-D84199544BC4}" type="parTrans" cxnId="{5C741E8B-0451-4EFB-A11D-8A49B6B65B1B}">
      <dgm:prSet/>
      <dgm:spPr/>
      <dgm:t>
        <a:bodyPr/>
        <a:lstStyle/>
        <a:p>
          <a:endParaRPr lang="en-US"/>
        </a:p>
      </dgm:t>
    </dgm:pt>
    <dgm:pt modelId="{89450993-8C88-4088-BD1C-BBCD22716DD2}" type="sibTrans" cxnId="{5C741E8B-0451-4EFB-A11D-8A49B6B65B1B}">
      <dgm:prSet/>
      <dgm:spPr/>
      <dgm:t>
        <a:bodyPr/>
        <a:lstStyle/>
        <a:p>
          <a:endParaRPr lang="en-US"/>
        </a:p>
      </dgm:t>
    </dgm:pt>
    <dgm:pt modelId="{46586EBD-4C7E-4C0D-830D-72278B09D78A}">
      <dgm:prSet/>
      <dgm:spPr/>
      <dgm:t>
        <a:bodyPr/>
        <a:lstStyle/>
        <a:p>
          <a:r>
            <a:rPr lang="en-US"/>
            <a:t>Where it goes:</a:t>
          </a:r>
        </a:p>
      </dgm:t>
    </dgm:pt>
    <dgm:pt modelId="{69839B77-9726-4C79-AAE5-F657D13BB92D}" type="parTrans" cxnId="{6CB086A3-DBE5-4DE0-AB97-85DBACFECD40}">
      <dgm:prSet/>
      <dgm:spPr/>
      <dgm:t>
        <a:bodyPr/>
        <a:lstStyle/>
        <a:p>
          <a:endParaRPr lang="en-US"/>
        </a:p>
      </dgm:t>
    </dgm:pt>
    <dgm:pt modelId="{CED3F50F-1C15-4FC8-9084-C83BC4253A67}" type="sibTrans" cxnId="{6CB086A3-DBE5-4DE0-AB97-85DBACFECD40}">
      <dgm:prSet/>
      <dgm:spPr/>
      <dgm:t>
        <a:bodyPr/>
        <a:lstStyle/>
        <a:p>
          <a:endParaRPr lang="en-US"/>
        </a:p>
      </dgm:t>
    </dgm:pt>
    <dgm:pt modelId="{9DD893D9-4494-472F-9B70-E01A3CCE23FD}">
      <dgm:prSet/>
      <dgm:spPr/>
      <dgm:t>
        <a:bodyPr/>
        <a:lstStyle/>
        <a:p>
          <a:r>
            <a:rPr lang="en-US"/>
            <a:t>Must be made available when applying and/or clearly posted for neighbors to see.</a:t>
          </a:r>
        </a:p>
      </dgm:t>
    </dgm:pt>
    <dgm:pt modelId="{89A82AF7-FE4A-40F9-98F8-FF0A91D1433C}" type="parTrans" cxnId="{E6A84F94-A887-4ECE-8F0A-342A05125FA8}">
      <dgm:prSet/>
      <dgm:spPr/>
      <dgm:t>
        <a:bodyPr/>
        <a:lstStyle/>
        <a:p>
          <a:endParaRPr lang="en-US"/>
        </a:p>
      </dgm:t>
    </dgm:pt>
    <dgm:pt modelId="{DB4C3667-D859-4B52-9EE8-26B64F041129}" type="sibTrans" cxnId="{E6A84F94-A887-4ECE-8F0A-342A05125FA8}">
      <dgm:prSet/>
      <dgm:spPr/>
      <dgm:t>
        <a:bodyPr/>
        <a:lstStyle/>
        <a:p>
          <a:endParaRPr lang="en-US"/>
        </a:p>
      </dgm:t>
    </dgm:pt>
    <dgm:pt modelId="{240DCE02-FE60-4170-8129-B27E4F19E49C}">
      <dgm:prSet/>
      <dgm:spPr/>
      <dgm:t>
        <a:bodyPr/>
        <a:lstStyle/>
        <a:p>
          <a:r>
            <a:rPr lang="en-US"/>
            <a:t>It is put in both CSFP and TEFAP boxes.</a:t>
          </a:r>
        </a:p>
      </dgm:t>
    </dgm:pt>
    <dgm:pt modelId="{C5D71C2B-CA3E-4E09-A271-665562A2BFCB}" type="parTrans" cxnId="{126F9946-8ACF-4C80-B6B4-307B966B27A2}">
      <dgm:prSet/>
      <dgm:spPr/>
      <dgm:t>
        <a:bodyPr/>
        <a:lstStyle/>
        <a:p>
          <a:endParaRPr lang="en-US"/>
        </a:p>
      </dgm:t>
    </dgm:pt>
    <dgm:pt modelId="{91F63143-2B56-4A20-B2E5-3937794B89A5}" type="sibTrans" cxnId="{126F9946-8ACF-4C80-B6B4-307B966B27A2}">
      <dgm:prSet/>
      <dgm:spPr/>
      <dgm:t>
        <a:bodyPr/>
        <a:lstStyle/>
        <a:p>
          <a:endParaRPr lang="en-US"/>
        </a:p>
      </dgm:t>
    </dgm:pt>
    <dgm:pt modelId="{AE5BD61B-E7A4-4A0A-9738-9FFCEB39DDC4}" type="pres">
      <dgm:prSet presAssocID="{1296046A-B908-4D0A-9911-0E9276F4EAB0}" presName="linear" presStyleCnt="0">
        <dgm:presLayoutVars>
          <dgm:dir/>
          <dgm:animLvl val="lvl"/>
          <dgm:resizeHandles val="exact"/>
        </dgm:presLayoutVars>
      </dgm:prSet>
      <dgm:spPr/>
    </dgm:pt>
    <dgm:pt modelId="{505DF5EC-0AD1-4819-BD43-412B46D719B0}" type="pres">
      <dgm:prSet presAssocID="{54564FCB-B935-4F9C-96E2-44A14E386AC5}" presName="parentLin" presStyleCnt="0"/>
      <dgm:spPr/>
    </dgm:pt>
    <dgm:pt modelId="{BEF6BA38-0655-4136-B8B4-BFD50D0235FD}" type="pres">
      <dgm:prSet presAssocID="{54564FCB-B935-4F9C-96E2-44A14E386AC5}" presName="parentLeftMargin" presStyleLbl="node1" presStyleIdx="0" presStyleCnt="2"/>
      <dgm:spPr/>
    </dgm:pt>
    <dgm:pt modelId="{9957D675-1F3C-4465-8B53-2CD30F17DBB1}" type="pres">
      <dgm:prSet presAssocID="{54564FCB-B935-4F9C-96E2-44A14E386AC5}" presName="parentText" presStyleLbl="node1" presStyleIdx="0" presStyleCnt="2">
        <dgm:presLayoutVars>
          <dgm:chMax val="0"/>
          <dgm:bulletEnabled val="1"/>
        </dgm:presLayoutVars>
      </dgm:prSet>
      <dgm:spPr/>
    </dgm:pt>
    <dgm:pt modelId="{EC5D1B1A-1CDF-43E9-833C-323328F3F787}" type="pres">
      <dgm:prSet presAssocID="{54564FCB-B935-4F9C-96E2-44A14E386AC5}" presName="negativeSpace" presStyleCnt="0"/>
      <dgm:spPr/>
    </dgm:pt>
    <dgm:pt modelId="{20B340A8-BA53-4D36-90E5-D66B4510EB29}" type="pres">
      <dgm:prSet presAssocID="{54564FCB-B935-4F9C-96E2-44A14E386AC5}" presName="childText" presStyleLbl="conFgAcc1" presStyleIdx="0" presStyleCnt="2">
        <dgm:presLayoutVars>
          <dgm:bulletEnabled val="1"/>
        </dgm:presLayoutVars>
      </dgm:prSet>
      <dgm:spPr/>
    </dgm:pt>
    <dgm:pt modelId="{0533AD3F-44B9-41FE-B804-44BC63B036B9}" type="pres">
      <dgm:prSet presAssocID="{6AC98239-C60B-4687-AC07-77BB9E51B93A}" presName="spaceBetweenRectangles" presStyleCnt="0"/>
      <dgm:spPr/>
    </dgm:pt>
    <dgm:pt modelId="{54D96EEF-4147-4F29-A3F3-D0FE0499F6E0}" type="pres">
      <dgm:prSet presAssocID="{46586EBD-4C7E-4C0D-830D-72278B09D78A}" presName="parentLin" presStyleCnt="0"/>
      <dgm:spPr/>
    </dgm:pt>
    <dgm:pt modelId="{3805008E-5372-4D90-9974-666E3503ABA3}" type="pres">
      <dgm:prSet presAssocID="{46586EBD-4C7E-4C0D-830D-72278B09D78A}" presName="parentLeftMargin" presStyleLbl="node1" presStyleIdx="0" presStyleCnt="2"/>
      <dgm:spPr/>
    </dgm:pt>
    <dgm:pt modelId="{51C55E5E-4E26-4B72-8AF4-119C0BDAB359}" type="pres">
      <dgm:prSet presAssocID="{46586EBD-4C7E-4C0D-830D-72278B09D78A}" presName="parentText" presStyleLbl="node1" presStyleIdx="1" presStyleCnt="2">
        <dgm:presLayoutVars>
          <dgm:chMax val="0"/>
          <dgm:bulletEnabled val="1"/>
        </dgm:presLayoutVars>
      </dgm:prSet>
      <dgm:spPr/>
    </dgm:pt>
    <dgm:pt modelId="{2ED58283-F031-4C34-A82C-33CF259FAAD3}" type="pres">
      <dgm:prSet presAssocID="{46586EBD-4C7E-4C0D-830D-72278B09D78A}" presName="negativeSpace" presStyleCnt="0"/>
      <dgm:spPr/>
    </dgm:pt>
    <dgm:pt modelId="{850343DC-CD28-472F-AF99-2DC4EB95D19D}" type="pres">
      <dgm:prSet presAssocID="{46586EBD-4C7E-4C0D-830D-72278B09D78A}" presName="childText" presStyleLbl="conFgAcc1" presStyleIdx="1" presStyleCnt="2">
        <dgm:presLayoutVars>
          <dgm:bulletEnabled val="1"/>
        </dgm:presLayoutVars>
      </dgm:prSet>
      <dgm:spPr/>
    </dgm:pt>
  </dgm:ptLst>
  <dgm:cxnLst>
    <dgm:cxn modelId="{581DF603-7181-43B4-819C-21D223EFD41D}" type="presOf" srcId="{46586EBD-4C7E-4C0D-830D-72278B09D78A}" destId="{3805008E-5372-4D90-9974-666E3503ABA3}" srcOrd="0" destOrd="0" presId="urn:microsoft.com/office/officeart/2005/8/layout/list1"/>
    <dgm:cxn modelId="{96567607-932E-4AFB-9302-8264289CD33B}" type="presOf" srcId="{1296046A-B908-4D0A-9911-0E9276F4EAB0}" destId="{AE5BD61B-E7A4-4A0A-9738-9FFCEB39DDC4}" srcOrd="0" destOrd="0" presId="urn:microsoft.com/office/officeart/2005/8/layout/list1"/>
    <dgm:cxn modelId="{26BBD83B-5509-4CB4-8A8A-768CB517AFC7}" type="presOf" srcId="{46586EBD-4C7E-4C0D-830D-72278B09D78A}" destId="{51C55E5E-4E26-4B72-8AF4-119C0BDAB359}" srcOrd="1" destOrd="0" presId="urn:microsoft.com/office/officeart/2005/8/layout/list1"/>
    <dgm:cxn modelId="{71CEC33E-149A-4A2A-A5C8-95589F55A0BE}" srcId="{54564FCB-B935-4F9C-96E2-44A14E386AC5}" destId="{3F91C342-898B-4E08-B9FA-84682242FA57}" srcOrd="2" destOrd="0" parTransId="{DE13C069-E900-403D-96BE-21D5C68A6C70}" sibTransId="{C72742E8-0BE7-47DB-B4ED-2F092E47FC77}"/>
    <dgm:cxn modelId="{6E67D15E-ED62-4E28-BE79-D546F6EFF5AD}" type="presOf" srcId="{54564FCB-B935-4F9C-96E2-44A14E386AC5}" destId="{9957D675-1F3C-4465-8B53-2CD30F17DBB1}" srcOrd="1" destOrd="0" presId="urn:microsoft.com/office/officeart/2005/8/layout/list1"/>
    <dgm:cxn modelId="{AC9B1B62-0C3D-4C16-9DB7-070A4A1B9BA8}" type="presOf" srcId="{9DD893D9-4494-472F-9B70-E01A3CCE23FD}" destId="{850343DC-CD28-472F-AF99-2DC4EB95D19D}" srcOrd="0" destOrd="0" presId="urn:microsoft.com/office/officeart/2005/8/layout/list1"/>
    <dgm:cxn modelId="{DFBCA463-5FB6-4214-8C41-02E98D5654FC}" type="presOf" srcId="{14700443-4311-41BE-B31B-069FA6AD86D4}" destId="{20B340A8-BA53-4D36-90E5-D66B4510EB29}" srcOrd="0" destOrd="0" presId="urn:microsoft.com/office/officeart/2005/8/layout/list1"/>
    <dgm:cxn modelId="{126F9946-8ACF-4C80-B6B4-307B966B27A2}" srcId="{46586EBD-4C7E-4C0D-830D-72278B09D78A}" destId="{240DCE02-FE60-4170-8129-B27E4F19E49C}" srcOrd="1" destOrd="0" parTransId="{C5D71C2B-CA3E-4E09-A271-665562A2BFCB}" sibTransId="{91F63143-2B56-4A20-B2E5-3937794B89A5}"/>
    <dgm:cxn modelId="{BE2FA777-9163-4097-9574-7E8704449944}" srcId="{54564FCB-B935-4F9C-96E2-44A14E386AC5}" destId="{14700443-4311-41BE-B31B-069FA6AD86D4}" srcOrd="0" destOrd="0" parTransId="{118428DE-10F1-4B11-823E-204766FD7531}" sibTransId="{A6243BF6-D189-44A2-8AFA-5831588D0C9D}"/>
    <dgm:cxn modelId="{4A010082-45AE-4032-835B-9F9F927E1A9D}" srcId="{54564FCB-B935-4F9C-96E2-44A14E386AC5}" destId="{DECE3AD0-760D-49D2-B404-6977E8391D1A}" srcOrd="1" destOrd="0" parTransId="{2936E1B7-835D-4C06-B2FB-AD6D652021A4}" sibTransId="{8AC903AE-4264-425F-82B2-07CF67B9D600}"/>
    <dgm:cxn modelId="{5C741E8B-0451-4EFB-A11D-8A49B6B65B1B}" srcId="{54564FCB-B935-4F9C-96E2-44A14E386AC5}" destId="{B8A7B22A-C3C7-485A-AFCD-73E86F0682EE}" srcOrd="3" destOrd="0" parTransId="{F054F047-61AE-4A5F-90D8-D84199544BC4}" sibTransId="{89450993-8C88-4088-BD1C-BBCD22716DD2}"/>
    <dgm:cxn modelId="{7457DA8D-9F2A-4901-BAC0-0FA41F1DBA85}" type="presOf" srcId="{3F91C342-898B-4E08-B9FA-84682242FA57}" destId="{20B340A8-BA53-4D36-90E5-D66B4510EB29}" srcOrd="0" destOrd="2" presId="urn:microsoft.com/office/officeart/2005/8/layout/list1"/>
    <dgm:cxn modelId="{E6A84F94-A887-4ECE-8F0A-342A05125FA8}" srcId="{46586EBD-4C7E-4C0D-830D-72278B09D78A}" destId="{9DD893D9-4494-472F-9B70-E01A3CCE23FD}" srcOrd="0" destOrd="0" parTransId="{89A82AF7-FE4A-40F9-98F8-FF0A91D1433C}" sibTransId="{DB4C3667-D859-4B52-9EE8-26B64F041129}"/>
    <dgm:cxn modelId="{6CB086A3-DBE5-4DE0-AB97-85DBACFECD40}" srcId="{1296046A-B908-4D0A-9911-0E9276F4EAB0}" destId="{46586EBD-4C7E-4C0D-830D-72278B09D78A}" srcOrd="1" destOrd="0" parTransId="{69839B77-9726-4C79-AAE5-F657D13BB92D}" sibTransId="{CED3F50F-1C15-4FC8-9084-C83BC4253A67}"/>
    <dgm:cxn modelId="{7F62FFB1-EFAE-48BD-A226-86019A7FEE05}" type="presOf" srcId="{DECE3AD0-760D-49D2-B404-6977E8391D1A}" destId="{20B340A8-BA53-4D36-90E5-D66B4510EB29}" srcOrd="0" destOrd="1" presId="urn:microsoft.com/office/officeart/2005/8/layout/list1"/>
    <dgm:cxn modelId="{A0503CB9-5930-4A92-886E-55C4CC02DC85}" type="presOf" srcId="{B8A7B22A-C3C7-485A-AFCD-73E86F0682EE}" destId="{20B340A8-BA53-4D36-90E5-D66B4510EB29}" srcOrd="0" destOrd="3" presId="urn:microsoft.com/office/officeart/2005/8/layout/list1"/>
    <dgm:cxn modelId="{A1A841C2-C63B-4363-AC61-FD48535414A1}" type="presOf" srcId="{54564FCB-B935-4F9C-96E2-44A14E386AC5}" destId="{BEF6BA38-0655-4136-B8B4-BFD50D0235FD}" srcOrd="0" destOrd="0" presId="urn:microsoft.com/office/officeart/2005/8/layout/list1"/>
    <dgm:cxn modelId="{815996F2-9C8A-4900-A5D9-7570A760B049}" srcId="{1296046A-B908-4D0A-9911-0E9276F4EAB0}" destId="{54564FCB-B935-4F9C-96E2-44A14E386AC5}" srcOrd="0" destOrd="0" parTransId="{8B70B497-9493-47CC-A22B-4B981413454B}" sibTransId="{6AC98239-C60B-4687-AC07-77BB9E51B93A}"/>
    <dgm:cxn modelId="{91A210F3-65BF-45BD-B9BA-30B074F2A338}" type="presOf" srcId="{240DCE02-FE60-4170-8129-B27E4F19E49C}" destId="{850343DC-CD28-472F-AF99-2DC4EB95D19D}" srcOrd="0" destOrd="1" presId="urn:microsoft.com/office/officeart/2005/8/layout/list1"/>
    <dgm:cxn modelId="{DC7C71AA-9442-4E5F-AB80-E0445068488B}" type="presParOf" srcId="{AE5BD61B-E7A4-4A0A-9738-9FFCEB39DDC4}" destId="{505DF5EC-0AD1-4819-BD43-412B46D719B0}" srcOrd="0" destOrd="0" presId="urn:microsoft.com/office/officeart/2005/8/layout/list1"/>
    <dgm:cxn modelId="{751562F8-029B-4FC0-9DD0-AD3BE3B4299C}" type="presParOf" srcId="{505DF5EC-0AD1-4819-BD43-412B46D719B0}" destId="{BEF6BA38-0655-4136-B8B4-BFD50D0235FD}" srcOrd="0" destOrd="0" presId="urn:microsoft.com/office/officeart/2005/8/layout/list1"/>
    <dgm:cxn modelId="{65A31124-09CE-48E0-A441-E08DCB49D071}" type="presParOf" srcId="{505DF5EC-0AD1-4819-BD43-412B46D719B0}" destId="{9957D675-1F3C-4465-8B53-2CD30F17DBB1}" srcOrd="1" destOrd="0" presId="urn:microsoft.com/office/officeart/2005/8/layout/list1"/>
    <dgm:cxn modelId="{3FD44A74-E0E0-480E-B0A8-2E400F7D74AB}" type="presParOf" srcId="{AE5BD61B-E7A4-4A0A-9738-9FFCEB39DDC4}" destId="{EC5D1B1A-1CDF-43E9-833C-323328F3F787}" srcOrd="1" destOrd="0" presId="urn:microsoft.com/office/officeart/2005/8/layout/list1"/>
    <dgm:cxn modelId="{44450E9C-F520-4899-89B9-29F2111959C7}" type="presParOf" srcId="{AE5BD61B-E7A4-4A0A-9738-9FFCEB39DDC4}" destId="{20B340A8-BA53-4D36-90E5-D66B4510EB29}" srcOrd="2" destOrd="0" presId="urn:microsoft.com/office/officeart/2005/8/layout/list1"/>
    <dgm:cxn modelId="{607BEFF0-C8E1-498B-B514-4D74C66B3180}" type="presParOf" srcId="{AE5BD61B-E7A4-4A0A-9738-9FFCEB39DDC4}" destId="{0533AD3F-44B9-41FE-B804-44BC63B036B9}" srcOrd="3" destOrd="0" presId="urn:microsoft.com/office/officeart/2005/8/layout/list1"/>
    <dgm:cxn modelId="{DBEC476E-C257-41E2-8FEE-535E07DB28F7}" type="presParOf" srcId="{AE5BD61B-E7A4-4A0A-9738-9FFCEB39DDC4}" destId="{54D96EEF-4147-4F29-A3F3-D0FE0499F6E0}" srcOrd="4" destOrd="0" presId="urn:microsoft.com/office/officeart/2005/8/layout/list1"/>
    <dgm:cxn modelId="{9FEF4BB4-007B-4D76-B8CF-B32B4E2B0675}" type="presParOf" srcId="{54D96EEF-4147-4F29-A3F3-D0FE0499F6E0}" destId="{3805008E-5372-4D90-9974-666E3503ABA3}" srcOrd="0" destOrd="0" presId="urn:microsoft.com/office/officeart/2005/8/layout/list1"/>
    <dgm:cxn modelId="{D1D4D8FB-22C2-4BCA-A585-C96E64601B8E}" type="presParOf" srcId="{54D96EEF-4147-4F29-A3F3-D0FE0499F6E0}" destId="{51C55E5E-4E26-4B72-8AF4-119C0BDAB359}" srcOrd="1" destOrd="0" presId="urn:microsoft.com/office/officeart/2005/8/layout/list1"/>
    <dgm:cxn modelId="{DE358743-31C1-49A9-83F3-358296530998}" type="presParOf" srcId="{AE5BD61B-E7A4-4A0A-9738-9FFCEB39DDC4}" destId="{2ED58283-F031-4C34-A82C-33CF259FAAD3}" srcOrd="5" destOrd="0" presId="urn:microsoft.com/office/officeart/2005/8/layout/list1"/>
    <dgm:cxn modelId="{6AC0F01D-4686-4E9D-81C1-05FF4313094F}" type="presParOf" srcId="{AE5BD61B-E7A4-4A0A-9738-9FFCEB39DDC4}" destId="{850343DC-CD28-472F-AF99-2DC4EB95D19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CD8FF-D55A-49D0-A700-F833B4ACF4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34691D-44FF-4FE1-AB19-4C47A525198A}">
      <dgm:prSet/>
      <dgm:spPr/>
      <dgm:t>
        <a:bodyPr/>
        <a:lstStyle/>
        <a:p>
          <a:pPr>
            <a:lnSpc>
              <a:spcPct val="100000"/>
            </a:lnSpc>
          </a:pPr>
          <a:r>
            <a:rPr lang="en-US"/>
            <a:t>Identify the Problem</a:t>
          </a:r>
        </a:p>
      </dgm:t>
    </dgm:pt>
    <dgm:pt modelId="{AA7FD41E-3143-453F-86D6-CB0EA71B83A6}" type="parTrans" cxnId="{E79B56E4-E840-4045-BAD9-63C466D1D6D4}">
      <dgm:prSet/>
      <dgm:spPr/>
      <dgm:t>
        <a:bodyPr/>
        <a:lstStyle/>
        <a:p>
          <a:endParaRPr lang="en-US"/>
        </a:p>
      </dgm:t>
    </dgm:pt>
    <dgm:pt modelId="{AFECA79C-89EE-4841-8FC5-0598C521504B}" type="sibTrans" cxnId="{E79B56E4-E840-4045-BAD9-63C466D1D6D4}">
      <dgm:prSet/>
      <dgm:spPr/>
      <dgm:t>
        <a:bodyPr/>
        <a:lstStyle/>
        <a:p>
          <a:endParaRPr lang="en-US"/>
        </a:p>
      </dgm:t>
    </dgm:pt>
    <dgm:pt modelId="{ED27DE97-DDAD-4033-BC4E-648FA16FE52A}">
      <dgm:prSet/>
      <dgm:spPr/>
      <dgm:t>
        <a:bodyPr/>
        <a:lstStyle/>
        <a:p>
          <a:pPr>
            <a:lnSpc>
              <a:spcPct val="100000"/>
            </a:lnSpc>
          </a:pPr>
          <a:r>
            <a:rPr lang="en-US"/>
            <a:t>Based on the information the client gave you</a:t>
          </a:r>
        </a:p>
      </dgm:t>
    </dgm:pt>
    <dgm:pt modelId="{94B44B85-BD1A-4776-AAC8-42C6BD89D248}" type="parTrans" cxnId="{DC7CC680-D713-46D2-BE33-F41FC9CB7992}">
      <dgm:prSet/>
      <dgm:spPr/>
      <dgm:t>
        <a:bodyPr/>
        <a:lstStyle/>
        <a:p>
          <a:endParaRPr lang="en-US"/>
        </a:p>
      </dgm:t>
    </dgm:pt>
    <dgm:pt modelId="{53BE1FD5-2A7F-4E8D-85AB-4F218BBAF851}" type="sibTrans" cxnId="{DC7CC680-D713-46D2-BE33-F41FC9CB7992}">
      <dgm:prSet/>
      <dgm:spPr/>
      <dgm:t>
        <a:bodyPr/>
        <a:lstStyle/>
        <a:p>
          <a:endParaRPr lang="en-US"/>
        </a:p>
      </dgm:t>
    </dgm:pt>
    <dgm:pt modelId="{1A4D7CCE-E385-4405-B0B2-2CF7C5545F71}">
      <dgm:prSet/>
      <dgm:spPr/>
      <dgm:t>
        <a:bodyPr/>
        <a:lstStyle/>
        <a:p>
          <a:pPr>
            <a:lnSpc>
              <a:spcPct val="100000"/>
            </a:lnSpc>
          </a:pPr>
          <a:r>
            <a:rPr lang="en-US"/>
            <a:t>Determine a Solution</a:t>
          </a:r>
        </a:p>
      </dgm:t>
    </dgm:pt>
    <dgm:pt modelId="{EF570452-3262-4782-997E-2943877A8182}" type="parTrans" cxnId="{6D9B0944-5B4B-4551-BB70-FBE940DA974A}">
      <dgm:prSet/>
      <dgm:spPr/>
      <dgm:t>
        <a:bodyPr/>
        <a:lstStyle/>
        <a:p>
          <a:endParaRPr lang="en-US"/>
        </a:p>
      </dgm:t>
    </dgm:pt>
    <dgm:pt modelId="{174D9D78-F2A2-4934-AD3D-FFE26876557E}" type="sibTrans" cxnId="{6D9B0944-5B4B-4551-BB70-FBE940DA974A}">
      <dgm:prSet/>
      <dgm:spPr/>
      <dgm:t>
        <a:bodyPr/>
        <a:lstStyle/>
        <a:p>
          <a:endParaRPr lang="en-US"/>
        </a:p>
      </dgm:t>
    </dgm:pt>
    <dgm:pt modelId="{246DCA9C-63FB-412D-89A0-F9C68FA315B2}">
      <dgm:prSet/>
      <dgm:spPr/>
      <dgm:t>
        <a:bodyPr/>
        <a:lstStyle/>
        <a:p>
          <a:pPr>
            <a:lnSpc>
              <a:spcPct val="100000"/>
            </a:lnSpc>
          </a:pPr>
          <a:r>
            <a:rPr lang="en-US"/>
            <a:t>Depending on the specifics, the solution may involve calling the client again</a:t>
          </a:r>
        </a:p>
      </dgm:t>
    </dgm:pt>
    <dgm:pt modelId="{756ABD53-0460-4BB9-AD3E-9A546D1391A5}" type="parTrans" cxnId="{395141E1-B11D-4893-AE75-7223BB9B6911}">
      <dgm:prSet/>
      <dgm:spPr/>
      <dgm:t>
        <a:bodyPr/>
        <a:lstStyle/>
        <a:p>
          <a:endParaRPr lang="en-US"/>
        </a:p>
      </dgm:t>
    </dgm:pt>
    <dgm:pt modelId="{C31B3542-0D58-42E4-A457-7CC69C1DAC53}" type="sibTrans" cxnId="{395141E1-B11D-4893-AE75-7223BB9B6911}">
      <dgm:prSet/>
      <dgm:spPr/>
      <dgm:t>
        <a:bodyPr/>
        <a:lstStyle/>
        <a:p>
          <a:endParaRPr lang="en-US"/>
        </a:p>
      </dgm:t>
    </dgm:pt>
    <dgm:pt modelId="{33784F2F-2205-4F4F-8E76-0A6E8B448635}">
      <dgm:prSet/>
      <dgm:spPr/>
      <dgm:t>
        <a:bodyPr/>
        <a:lstStyle/>
        <a:p>
          <a:pPr>
            <a:lnSpc>
              <a:spcPct val="100000"/>
            </a:lnSpc>
          </a:pPr>
          <a:r>
            <a:rPr lang="en-US"/>
            <a:t>Gain Approval from the Client</a:t>
          </a:r>
        </a:p>
      </dgm:t>
    </dgm:pt>
    <dgm:pt modelId="{C6AE9485-9922-40D7-9583-7F155238BAF9}" type="parTrans" cxnId="{0D8CDCC9-13DC-4E21-91A4-A7526B06B2F6}">
      <dgm:prSet/>
      <dgm:spPr/>
      <dgm:t>
        <a:bodyPr/>
        <a:lstStyle/>
        <a:p>
          <a:endParaRPr lang="en-US"/>
        </a:p>
      </dgm:t>
    </dgm:pt>
    <dgm:pt modelId="{7D9F8A14-0980-48AB-8ECF-FE3A5DC18C25}" type="sibTrans" cxnId="{0D8CDCC9-13DC-4E21-91A4-A7526B06B2F6}">
      <dgm:prSet/>
      <dgm:spPr/>
      <dgm:t>
        <a:bodyPr/>
        <a:lstStyle/>
        <a:p>
          <a:endParaRPr lang="en-US"/>
        </a:p>
      </dgm:t>
    </dgm:pt>
    <dgm:pt modelId="{25233502-EE47-42BD-A406-9E01853D390D}">
      <dgm:prSet/>
      <dgm:spPr/>
      <dgm:t>
        <a:bodyPr/>
        <a:lstStyle/>
        <a:p>
          <a:pPr>
            <a:lnSpc>
              <a:spcPct val="100000"/>
            </a:lnSpc>
          </a:pPr>
          <a:r>
            <a:rPr lang="en-US"/>
            <a:t>If the client doesn’t agree to the proposed solution, it will solve nothing.</a:t>
          </a:r>
        </a:p>
      </dgm:t>
    </dgm:pt>
    <dgm:pt modelId="{367E05D0-21A1-47ED-825C-0D5492B16582}" type="parTrans" cxnId="{A8DDC29D-6BC8-4199-82E2-9D5E8AECDCDA}">
      <dgm:prSet/>
      <dgm:spPr/>
      <dgm:t>
        <a:bodyPr/>
        <a:lstStyle/>
        <a:p>
          <a:endParaRPr lang="en-US"/>
        </a:p>
      </dgm:t>
    </dgm:pt>
    <dgm:pt modelId="{35E03A26-B6B9-4213-8F78-DDF97EDB8180}" type="sibTrans" cxnId="{A8DDC29D-6BC8-4199-82E2-9D5E8AECDCDA}">
      <dgm:prSet/>
      <dgm:spPr/>
      <dgm:t>
        <a:bodyPr/>
        <a:lstStyle/>
        <a:p>
          <a:endParaRPr lang="en-US"/>
        </a:p>
      </dgm:t>
    </dgm:pt>
    <dgm:pt modelId="{CD1122DE-9064-4BD0-AF92-CAC08D9887A8}">
      <dgm:prSet/>
      <dgm:spPr/>
      <dgm:t>
        <a:bodyPr/>
        <a:lstStyle/>
        <a:p>
          <a:pPr>
            <a:lnSpc>
              <a:spcPct val="100000"/>
            </a:lnSpc>
          </a:pPr>
          <a:r>
            <a:rPr lang="en-US"/>
            <a:t>Make an Agreement</a:t>
          </a:r>
        </a:p>
      </dgm:t>
    </dgm:pt>
    <dgm:pt modelId="{45E6C427-0C21-490B-8BAB-91319FDCC2E3}" type="parTrans" cxnId="{62D47420-6ECB-4A6D-8D04-DE6B72B2087B}">
      <dgm:prSet/>
      <dgm:spPr/>
      <dgm:t>
        <a:bodyPr/>
        <a:lstStyle/>
        <a:p>
          <a:endParaRPr lang="en-US"/>
        </a:p>
      </dgm:t>
    </dgm:pt>
    <dgm:pt modelId="{42FA5D13-9F10-4540-92FD-389A64A299F4}" type="sibTrans" cxnId="{62D47420-6ECB-4A6D-8D04-DE6B72B2087B}">
      <dgm:prSet/>
      <dgm:spPr/>
      <dgm:t>
        <a:bodyPr/>
        <a:lstStyle/>
        <a:p>
          <a:endParaRPr lang="en-US"/>
        </a:p>
      </dgm:t>
    </dgm:pt>
    <dgm:pt modelId="{94542BF6-DB41-4F67-9450-E9D0243D485C}">
      <dgm:prSet/>
      <dgm:spPr/>
      <dgm:t>
        <a:bodyPr/>
        <a:lstStyle/>
        <a:p>
          <a:pPr>
            <a:lnSpc>
              <a:spcPct val="100000"/>
            </a:lnSpc>
          </a:pPr>
          <a:r>
            <a:rPr lang="en-US"/>
            <a:t>You and the client should determine what, when, by whom it will be done.</a:t>
          </a:r>
        </a:p>
      </dgm:t>
    </dgm:pt>
    <dgm:pt modelId="{330D67FE-C52C-483B-98DF-7961DCD7C0BE}" type="parTrans" cxnId="{B6879A13-0C4D-4FE5-A592-67A7771CA49F}">
      <dgm:prSet/>
      <dgm:spPr/>
      <dgm:t>
        <a:bodyPr/>
        <a:lstStyle/>
        <a:p>
          <a:endParaRPr lang="en-US"/>
        </a:p>
      </dgm:t>
    </dgm:pt>
    <dgm:pt modelId="{AADA4081-EA8C-4ABE-A0D2-29DF22E7C9AE}" type="sibTrans" cxnId="{B6879A13-0C4D-4FE5-A592-67A7771CA49F}">
      <dgm:prSet/>
      <dgm:spPr/>
      <dgm:t>
        <a:bodyPr/>
        <a:lstStyle/>
        <a:p>
          <a:endParaRPr lang="en-US"/>
        </a:p>
      </dgm:t>
    </dgm:pt>
    <dgm:pt modelId="{E9F470B2-5C3D-4E7D-A1EE-A2CF31367B50}">
      <dgm:prSet/>
      <dgm:spPr/>
      <dgm:t>
        <a:bodyPr/>
        <a:lstStyle/>
        <a:p>
          <a:pPr>
            <a:lnSpc>
              <a:spcPct val="100000"/>
            </a:lnSpc>
          </a:pPr>
          <a:r>
            <a:rPr lang="en-US"/>
            <a:t>Follow Up</a:t>
          </a:r>
        </a:p>
      </dgm:t>
    </dgm:pt>
    <dgm:pt modelId="{1835CB08-5087-48CA-9DE3-5BA5CD27F6D3}" type="parTrans" cxnId="{6A8F02C3-3E30-49B6-B890-FBE4F9BD68B0}">
      <dgm:prSet/>
      <dgm:spPr/>
      <dgm:t>
        <a:bodyPr/>
        <a:lstStyle/>
        <a:p>
          <a:endParaRPr lang="en-US"/>
        </a:p>
      </dgm:t>
    </dgm:pt>
    <dgm:pt modelId="{3EE24E0A-2E66-4F13-B722-EABE0C1FF40E}" type="sibTrans" cxnId="{6A8F02C3-3E30-49B6-B890-FBE4F9BD68B0}">
      <dgm:prSet/>
      <dgm:spPr/>
      <dgm:t>
        <a:bodyPr/>
        <a:lstStyle/>
        <a:p>
          <a:endParaRPr lang="en-US"/>
        </a:p>
      </dgm:t>
    </dgm:pt>
    <dgm:pt modelId="{7825C4C4-1D2C-474A-B003-78BD1CB9EA7B}">
      <dgm:prSet/>
      <dgm:spPr/>
      <dgm:t>
        <a:bodyPr/>
        <a:lstStyle/>
        <a:p>
          <a:pPr>
            <a:lnSpc>
              <a:spcPct val="100000"/>
            </a:lnSpc>
          </a:pPr>
          <a:r>
            <a:rPr lang="en-US"/>
            <a:t>Make sure that the client is satisfied and provide feedback.</a:t>
          </a:r>
        </a:p>
      </dgm:t>
    </dgm:pt>
    <dgm:pt modelId="{13CD8233-2C34-4925-8CFA-A59383F8B7F8}" type="parTrans" cxnId="{FD8438B2-8661-451A-B7EB-EDEBD222F1AC}">
      <dgm:prSet/>
      <dgm:spPr/>
      <dgm:t>
        <a:bodyPr/>
        <a:lstStyle/>
        <a:p>
          <a:endParaRPr lang="en-US"/>
        </a:p>
      </dgm:t>
    </dgm:pt>
    <dgm:pt modelId="{8322FB22-F9E6-45E9-9AA9-83D246A512B5}" type="sibTrans" cxnId="{FD8438B2-8661-451A-B7EB-EDEBD222F1AC}">
      <dgm:prSet/>
      <dgm:spPr/>
      <dgm:t>
        <a:bodyPr/>
        <a:lstStyle/>
        <a:p>
          <a:endParaRPr lang="en-US"/>
        </a:p>
      </dgm:t>
    </dgm:pt>
    <dgm:pt modelId="{F6ECF007-C97F-4B7C-AE33-768E9151A6A7}" type="pres">
      <dgm:prSet presAssocID="{B7BCD8FF-D55A-49D0-A700-F833B4ACF41C}" presName="root" presStyleCnt="0">
        <dgm:presLayoutVars>
          <dgm:dir/>
          <dgm:resizeHandles val="exact"/>
        </dgm:presLayoutVars>
      </dgm:prSet>
      <dgm:spPr/>
    </dgm:pt>
    <dgm:pt modelId="{43DB6039-6687-4173-9D23-96692A3DDB0E}" type="pres">
      <dgm:prSet presAssocID="{4534691D-44FF-4FE1-AB19-4C47A525198A}" presName="compNode" presStyleCnt="0"/>
      <dgm:spPr/>
    </dgm:pt>
    <dgm:pt modelId="{234309D9-F06F-4D23-8004-CA89E3281CA4}" type="pres">
      <dgm:prSet presAssocID="{4534691D-44FF-4FE1-AB19-4C47A525198A}" presName="bgRect" presStyleLbl="bgShp" presStyleIdx="0" presStyleCnt="5"/>
      <dgm:spPr/>
    </dgm:pt>
    <dgm:pt modelId="{D2CDA0B0-53BD-4CC2-AED9-672EBB59CC39}" type="pres">
      <dgm:prSet presAssocID="{4534691D-44FF-4FE1-AB19-4C47A525198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4C74076-720B-4BD5-809D-148510DE550C}" type="pres">
      <dgm:prSet presAssocID="{4534691D-44FF-4FE1-AB19-4C47A525198A}" presName="spaceRect" presStyleCnt="0"/>
      <dgm:spPr/>
    </dgm:pt>
    <dgm:pt modelId="{7816715A-C706-4383-B36F-12689CFC1F50}" type="pres">
      <dgm:prSet presAssocID="{4534691D-44FF-4FE1-AB19-4C47A525198A}" presName="parTx" presStyleLbl="revTx" presStyleIdx="0" presStyleCnt="10">
        <dgm:presLayoutVars>
          <dgm:chMax val="0"/>
          <dgm:chPref val="0"/>
        </dgm:presLayoutVars>
      </dgm:prSet>
      <dgm:spPr/>
    </dgm:pt>
    <dgm:pt modelId="{998427F7-457D-48DC-9595-B80CBFE768F2}" type="pres">
      <dgm:prSet presAssocID="{4534691D-44FF-4FE1-AB19-4C47A525198A}" presName="desTx" presStyleLbl="revTx" presStyleIdx="1" presStyleCnt="10">
        <dgm:presLayoutVars/>
      </dgm:prSet>
      <dgm:spPr/>
    </dgm:pt>
    <dgm:pt modelId="{B003938A-D00E-41F1-B781-EC6054F9F385}" type="pres">
      <dgm:prSet presAssocID="{AFECA79C-89EE-4841-8FC5-0598C521504B}" presName="sibTrans" presStyleCnt="0"/>
      <dgm:spPr/>
    </dgm:pt>
    <dgm:pt modelId="{F7406822-AF62-44C9-A9F2-DF4BAF876C3A}" type="pres">
      <dgm:prSet presAssocID="{1A4D7CCE-E385-4405-B0B2-2CF7C5545F71}" presName="compNode" presStyleCnt="0"/>
      <dgm:spPr/>
    </dgm:pt>
    <dgm:pt modelId="{B35721AE-6233-4A06-831D-9475DAEC3581}" type="pres">
      <dgm:prSet presAssocID="{1A4D7CCE-E385-4405-B0B2-2CF7C5545F71}" presName="bgRect" presStyleLbl="bgShp" presStyleIdx="1" presStyleCnt="5"/>
      <dgm:spPr/>
    </dgm:pt>
    <dgm:pt modelId="{C04235D7-354C-43B5-A26B-A04911649B30}" type="pres">
      <dgm:prSet presAssocID="{1A4D7CCE-E385-4405-B0B2-2CF7C5545F7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49CF3A2-7712-4177-B79A-50B0E68F0D0A}" type="pres">
      <dgm:prSet presAssocID="{1A4D7CCE-E385-4405-B0B2-2CF7C5545F71}" presName="spaceRect" presStyleCnt="0"/>
      <dgm:spPr/>
    </dgm:pt>
    <dgm:pt modelId="{327B8A8E-8EE7-4171-8E94-593E5799BA13}" type="pres">
      <dgm:prSet presAssocID="{1A4D7CCE-E385-4405-B0B2-2CF7C5545F71}" presName="parTx" presStyleLbl="revTx" presStyleIdx="2" presStyleCnt="10">
        <dgm:presLayoutVars>
          <dgm:chMax val="0"/>
          <dgm:chPref val="0"/>
        </dgm:presLayoutVars>
      </dgm:prSet>
      <dgm:spPr/>
    </dgm:pt>
    <dgm:pt modelId="{634DD52B-E564-4D8F-8ACC-5E0A474FE281}" type="pres">
      <dgm:prSet presAssocID="{1A4D7CCE-E385-4405-B0B2-2CF7C5545F71}" presName="desTx" presStyleLbl="revTx" presStyleIdx="3" presStyleCnt="10">
        <dgm:presLayoutVars/>
      </dgm:prSet>
      <dgm:spPr/>
    </dgm:pt>
    <dgm:pt modelId="{EE5F71C0-5B5D-4C27-A756-B2687A7C1765}" type="pres">
      <dgm:prSet presAssocID="{174D9D78-F2A2-4934-AD3D-FFE26876557E}" presName="sibTrans" presStyleCnt="0"/>
      <dgm:spPr/>
    </dgm:pt>
    <dgm:pt modelId="{1DFC3E96-EEB5-4728-9A57-DE8EA9C16380}" type="pres">
      <dgm:prSet presAssocID="{33784F2F-2205-4F4F-8E76-0A6E8B448635}" presName="compNode" presStyleCnt="0"/>
      <dgm:spPr/>
    </dgm:pt>
    <dgm:pt modelId="{0DC3C63B-4156-4266-BC94-48FE398F9AE7}" type="pres">
      <dgm:prSet presAssocID="{33784F2F-2205-4F4F-8E76-0A6E8B448635}" presName="bgRect" presStyleLbl="bgShp" presStyleIdx="2" presStyleCnt="5"/>
      <dgm:spPr/>
    </dgm:pt>
    <dgm:pt modelId="{87C71466-B16D-4BE7-A48D-C861B1EB8EFB}" type="pres">
      <dgm:prSet presAssocID="{33784F2F-2205-4F4F-8E76-0A6E8B44863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40727172-6340-403F-AC46-21975690210F}" type="pres">
      <dgm:prSet presAssocID="{33784F2F-2205-4F4F-8E76-0A6E8B448635}" presName="spaceRect" presStyleCnt="0"/>
      <dgm:spPr/>
    </dgm:pt>
    <dgm:pt modelId="{246E90C3-51F4-4A86-B6C9-CA217F6FEA7C}" type="pres">
      <dgm:prSet presAssocID="{33784F2F-2205-4F4F-8E76-0A6E8B448635}" presName="parTx" presStyleLbl="revTx" presStyleIdx="4" presStyleCnt="10">
        <dgm:presLayoutVars>
          <dgm:chMax val="0"/>
          <dgm:chPref val="0"/>
        </dgm:presLayoutVars>
      </dgm:prSet>
      <dgm:spPr/>
    </dgm:pt>
    <dgm:pt modelId="{85CC3CF5-B305-43DE-BA7F-032A0C730CE9}" type="pres">
      <dgm:prSet presAssocID="{33784F2F-2205-4F4F-8E76-0A6E8B448635}" presName="desTx" presStyleLbl="revTx" presStyleIdx="5" presStyleCnt="10">
        <dgm:presLayoutVars/>
      </dgm:prSet>
      <dgm:spPr/>
    </dgm:pt>
    <dgm:pt modelId="{A80AD0E6-3F7B-4CE5-9FA1-465FE3D3F339}" type="pres">
      <dgm:prSet presAssocID="{7D9F8A14-0980-48AB-8ECF-FE3A5DC18C25}" presName="sibTrans" presStyleCnt="0"/>
      <dgm:spPr/>
    </dgm:pt>
    <dgm:pt modelId="{F42198F3-A2BE-40A0-AD22-0CD1F8A0D697}" type="pres">
      <dgm:prSet presAssocID="{CD1122DE-9064-4BD0-AF92-CAC08D9887A8}" presName="compNode" presStyleCnt="0"/>
      <dgm:spPr/>
    </dgm:pt>
    <dgm:pt modelId="{BA22F414-347C-45EA-99DE-D69B254E823B}" type="pres">
      <dgm:prSet presAssocID="{CD1122DE-9064-4BD0-AF92-CAC08D9887A8}" presName="bgRect" presStyleLbl="bgShp" presStyleIdx="3" presStyleCnt="5"/>
      <dgm:spPr/>
    </dgm:pt>
    <dgm:pt modelId="{67F701D9-1998-4281-9920-E8E91905DA65}" type="pres">
      <dgm:prSet presAssocID="{CD1122DE-9064-4BD0-AF92-CAC08D9887A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nching Diagram"/>
        </a:ext>
      </dgm:extLst>
    </dgm:pt>
    <dgm:pt modelId="{8D739CC9-BA07-4C07-9CDD-50112B859D68}" type="pres">
      <dgm:prSet presAssocID="{CD1122DE-9064-4BD0-AF92-CAC08D9887A8}" presName="spaceRect" presStyleCnt="0"/>
      <dgm:spPr/>
    </dgm:pt>
    <dgm:pt modelId="{1DB11EC7-6784-48D3-9774-22CE66016C8C}" type="pres">
      <dgm:prSet presAssocID="{CD1122DE-9064-4BD0-AF92-CAC08D9887A8}" presName="parTx" presStyleLbl="revTx" presStyleIdx="6" presStyleCnt="10">
        <dgm:presLayoutVars>
          <dgm:chMax val="0"/>
          <dgm:chPref val="0"/>
        </dgm:presLayoutVars>
      </dgm:prSet>
      <dgm:spPr/>
    </dgm:pt>
    <dgm:pt modelId="{30951130-3E6F-49C3-A995-D985D96C2212}" type="pres">
      <dgm:prSet presAssocID="{CD1122DE-9064-4BD0-AF92-CAC08D9887A8}" presName="desTx" presStyleLbl="revTx" presStyleIdx="7" presStyleCnt="10">
        <dgm:presLayoutVars/>
      </dgm:prSet>
      <dgm:spPr/>
    </dgm:pt>
    <dgm:pt modelId="{991C1177-0AFE-4413-9381-C7E840AA4EB0}" type="pres">
      <dgm:prSet presAssocID="{42FA5D13-9F10-4540-92FD-389A64A299F4}" presName="sibTrans" presStyleCnt="0"/>
      <dgm:spPr/>
    </dgm:pt>
    <dgm:pt modelId="{7614352E-465A-4BCC-8E15-811CC15AD4A3}" type="pres">
      <dgm:prSet presAssocID="{E9F470B2-5C3D-4E7D-A1EE-A2CF31367B50}" presName="compNode" presStyleCnt="0"/>
      <dgm:spPr/>
    </dgm:pt>
    <dgm:pt modelId="{4EFE0743-0A28-4ED0-BC38-9587460D0E37}" type="pres">
      <dgm:prSet presAssocID="{E9F470B2-5C3D-4E7D-A1EE-A2CF31367B50}" presName="bgRect" presStyleLbl="bgShp" presStyleIdx="4" presStyleCnt="5"/>
      <dgm:spPr/>
    </dgm:pt>
    <dgm:pt modelId="{1A0F5B89-DB61-482A-AD7D-C6FC2F2E0979}" type="pres">
      <dgm:prSet presAssocID="{E9F470B2-5C3D-4E7D-A1EE-A2CF31367B5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umbs Up Sign"/>
        </a:ext>
      </dgm:extLst>
    </dgm:pt>
    <dgm:pt modelId="{C6A6B3F3-01E3-4FCB-9B66-FA4DD784182E}" type="pres">
      <dgm:prSet presAssocID="{E9F470B2-5C3D-4E7D-A1EE-A2CF31367B50}" presName="spaceRect" presStyleCnt="0"/>
      <dgm:spPr/>
    </dgm:pt>
    <dgm:pt modelId="{573991DD-56B9-42C9-A190-BED7149F5F32}" type="pres">
      <dgm:prSet presAssocID="{E9F470B2-5C3D-4E7D-A1EE-A2CF31367B50}" presName="parTx" presStyleLbl="revTx" presStyleIdx="8" presStyleCnt="10">
        <dgm:presLayoutVars>
          <dgm:chMax val="0"/>
          <dgm:chPref val="0"/>
        </dgm:presLayoutVars>
      </dgm:prSet>
      <dgm:spPr/>
    </dgm:pt>
    <dgm:pt modelId="{031D739B-2C47-4B22-9D79-9DD133C6C250}" type="pres">
      <dgm:prSet presAssocID="{E9F470B2-5C3D-4E7D-A1EE-A2CF31367B50}" presName="desTx" presStyleLbl="revTx" presStyleIdx="9" presStyleCnt="10">
        <dgm:presLayoutVars/>
      </dgm:prSet>
      <dgm:spPr/>
    </dgm:pt>
  </dgm:ptLst>
  <dgm:cxnLst>
    <dgm:cxn modelId="{3C19D704-16C0-410F-9C2A-115EE76426ED}" type="presOf" srcId="{246DCA9C-63FB-412D-89A0-F9C68FA315B2}" destId="{634DD52B-E564-4D8F-8ACC-5E0A474FE281}" srcOrd="0" destOrd="0" presId="urn:microsoft.com/office/officeart/2018/2/layout/IconVerticalSolidList"/>
    <dgm:cxn modelId="{19AB4E0E-D93B-4433-B8C6-580C1ED7DFA0}" type="presOf" srcId="{7825C4C4-1D2C-474A-B003-78BD1CB9EA7B}" destId="{031D739B-2C47-4B22-9D79-9DD133C6C250}" srcOrd="0" destOrd="0" presId="urn:microsoft.com/office/officeart/2018/2/layout/IconVerticalSolidList"/>
    <dgm:cxn modelId="{B6879A13-0C4D-4FE5-A592-67A7771CA49F}" srcId="{CD1122DE-9064-4BD0-AF92-CAC08D9887A8}" destId="{94542BF6-DB41-4F67-9450-E9D0243D485C}" srcOrd="0" destOrd="0" parTransId="{330D67FE-C52C-483B-98DF-7961DCD7C0BE}" sibTransId="{AADA4081-EA8C-4ABE-A0D2-29DF22E7C9AE}"/>
    <dgm:cxn modelId="{55DF3215-D38E-4EA9-AC8B-3D14FC7A88CF}" type="presOf" srcId="{25233502-EE47-42BD-A406-9E01853D390D}" destId="{85CC3CF5-B305-43DE-BA7F-032A0C730CE9}" srcOrd="0" destOrd="0" presId="urn:microsoft.com/office/officeart/2018/2/layout/IconVerticalSolidList"/>
    <dgm:cxn modelId="{62D47420-6ECB-4A6D-8D04-DE6B72B2087B}" srcId="{B7BCD8FF-D55A-49D0-A700-F833B4ACF41C}" destId="{CD1122DE-9064-4BD0-AF92-CAC08D9887A8}" srcOrd="3" destOrd="0" parTransId="{45E6C427-0C21-490B-8BAB-91319FDCC2E3}" sibTransId="{42FA5D13-9F10-4540-92FD-389A64A299F4}"/>
    <dgm:cxn modelId="{B0F18430-E752-4194-B0FC-11F882C42321}" type="presOf" srcId="{94542BF6-DB41-4F67-9450-E9D0243D485C}" destId="{30951130-3E6F-49C3-A995-D985D96C2212}" srcOrd="0" destOrd="0" presId="urn:microsoft.com/office/officeart/2018/2/layout/IconVerticalSolidList"/>
    <dgm:cxn modelId="{D0C04032-F9E8-4404-9872-561EF49C750F}" type="presOf" srcId="{4534691D-44FF-4FE1-AB19-4C47A525198A}" destId="{7816715A-C706-4383-B36F-12689CFC1F50}" srcOrd="0" destOrd="0" presId="urn:microsoft.com/office/officeart/2018/2/layout/IconVerticalSolidList"/>
    <dgm:cxn modelId="{6D9B0944-5B4B-4551-BB70-FBE940DA974A}" srcId="{B7BCD8FF-D55A-49D0-A700-F833B4ACF41C}" destId="{1A4D7CCE-E385-4405-B0B2-2CF7C5545F71}" srcOrd="1" destOrd="0" parTransId="{EF570452-3262-4782-997E-2943877A8182}" sibTransId="{174D9D78-F2A2-4934-AD3D-FFE26876557E}"/>
    <dgm:cxn modelId="{6704FD46-6A52-4F69-B674-F1E688FEC521}" type="presOf" srcId="{B7BCD8FF-D55A-49D0-A700-F833B4ACF41C}" destId="{F6ECF007-C97F-4B7C-AE33-768E9151A6A7}" srcOrd="0" destOrd="0" presId="urn:microsoft.com/office/officeart/2018/2/layout/IconVerticalSolidList"/>
    <dgm:cxn modelId="{F4F68673-178A-4BD6-960F-7DE1E2CF3FB3}" type="presOf" srcId="{33784F2F-2205-4F4F-8E76-0A6E8B448635}" destId="{246E90C3-51F4-4A86-B6C9-CA217F6FEA7C}" srcOrd="0" destOrd="0" presId="urn:microsoft.com/office/officeart/2018/2/layout/IconVerticalSolidList"/>
    <dgm:cxn modelId="{DC7CC680-D713-46D2-BE33-F41FC9CB7992}" srcId="{4534691D-44FF-4FE1-AB19-4C47A525198A}" destId="{ED27DE97-DDAD-4033-BC4E-648FA16FE52A}" srcOrd="0" destOrd="0" parTransId="{94B44B85-BD1A-4776-AAC8-42C6BD89D248}" sibTransId="{53BE1FD5-2A7F-4E8D-85AB-4F218BBAF851}"/>
    <dgm:cxn modelId="{79DE9B8B-A639-4245-9568-A386F4C4E637}" type="presOf" srcId="{1A4D7CCE-E385-4405-B0B2-2CF7C5545F71}" destId="{327B8A8E-8EE7-4171-8E94-593E5799BA13}" srcOrd="0" destOrd="0" presId="urn:microsoft.com/office/officeart/2018/2/layout/IconVerticalSolidList"/>
    <dgm:cxn modelId="{A8DDC29D-6BC8-4199-82E2-9D5E8AECDCDA}" srcId="{33784F2F-2205-4F4F-8E76-0A6E8B448635}" destId="{25233502-EE47-42BD-A406-9E01853D390D}" srcOrd="0" destOrd="0" parTransId="{367E05D0-21A1-47ED-825C-0D5492B16582}" sibTransId="{35E03A26-B6B9-4213-8F78-DDF97EDB8180}"/>
    <dgm:cxn modelId="{FD8438B2-8661-451A-B7EB-EDEBD222F1AC}" srcId="{E9F470B2-5C3D-4E7D-A1EE-A2CF31367B50}" destId="{7825C4C4-1D2C-474A-B003-78BD1CB9EA7B}" srcOrd="0" destOrd="0" parTransId="{13CD8233-2C34-4925-8CFA-A59383F8B7F8}" sibTransId="{8322FB22-F9E6-45E9-9AA9-83D246A512B5}"/>
    <dgm:cxn modelId="{6A8F02C3-3E30-49B6-B890-FBE4F9BD68B0}" srcId="{B7BCD8FF-D55A-49D0-A700-F833B4ACF41C}" destId="{E9F470B2-5C3D-4E7D-A1EE-A2CF31367B50}" srcOrd="4" destOrd="0" parTransId="{1835CB08-5087-48CA-9DE3-5BA5CD27F6D3}" sibTransId="{3EE24E0A-2E66-4F13-B722-EABE0C1FF40E}"/>
    <dgm:cxn modelId="{0D8CDCC9-13DC-4E21-91A4-A7526B06B2F6}" srcId="{B7BCD8FF-D55A-49D0-A700-F833B4ACF41C}" destId="{33784F2F-2205-4F4F-8E76-0A6E8B448635}" srcOrd="2" destOrd="0" parTransId="{C6AE9485-9922-40D7-9583-7F155238BAF9}" sibTransId="{7D9F8A14-0980-48AB-8ECF-FE3A5DC18C25}"/>
    <dgm:cxn modelId="{171924CD-6722-496D-9B44-FA9782C1567E}" type="presOf" srcId="{ED27DE97-DDAD-4033-BC4E-648FA16FE52A}" destId="{998427F7-457D-48DC-9595-B80CBFE768F2}" srcOrd="0" destOrd="0" presId="urn:microsoft.com/office/officeart/2018/2/layout/IconVerticalSolidList"/>
    <dgm:cxn modelId="{709B80DC-3B9C-4C58-B889-DC6BA6EEA1C1}" type="presOf" srcId="{CD1122DE-9064-4BD0-AF92-CAC08D9887A8}" destId="{1DB11EC7-6784-48D3-9774-22CE66016C8C}" srcOrd="0" destOrd="0" presId="urn:microsoft.com/office/officeart/2018/2/layout/IconVerticalSolidList"/>
    <dgm:cxn modelId="{395141E1-B11D-4893-AE75-7223BB9B6911}" srcId="{1A4D7CCE-E385-4405-B0B2-2CF7C5545F71}" destId="{246DCA9C-63FB-412D-89A0-F9C68FA315B2}" srcOrd="0" destOrd="0" parTransId="{756ABD53-0460-4BB9-AD3E-9A546D1391A5}" sibTransId="{C31B3542-0D58-42E4-A457-7CC69C1DAC53}"/>
    <dgm:cxn modelId="{A37895E1-C7A5-4787-950C-4BAD734A978A}" type="presOf" srcId="{E9F470B2-5C3D-4E7D-A1EE-A2CF31367B50}" destId="{573991DD-56B9-42C9-A190-BED7149F5F32}" srcOrd="0" destOrd="0" presId="urn:microsoft.com/office/officeart/2018/2/layout/IconVerticalSolidList"/>
    <dgm:cxn modelId="{E79B56E4-E840-4045-BAD9-63C466D1D6D4}" srcId="{B7BCD8FF-D55A-49D0-A700-F833B4ACF41C}" destId="{4534691D-44FF-4FE1-AB19-4C47A525198A}" srcOrd="0" destOrd="0" parTransId="{AA7FD41E-3143-453F-86D6-CB0EA71B83A6}" sibTransId="{AFECA79C-89EE-4841-8FC5-0598C521504B}"/>
    <dgm:cxn modelId="{D7B4BD02-44DE-44BB-944C-0E7CCE52A45D}" type="presParOf" srcId="{F6ECF007-C97F-4B7C-AE33-768E9151A6A7}" destId="{43DB6039-6687-4173-9D23-96692A3DDB0E}" srcOrd="0" destOrd="0" presId="urn:microsoft.com/office/officeart/2018/2/layout/IconVerticalSolidList"/>
    <dgm:cxn modelId="{F873325B-0ECF-4A0C-8EA5-53ED9744893C}" type="presParOf" srcId="{43DB6039-6687-4173-9D23-96692A3DDB0E}" destId="{234309D9-F06F-4D23-8004-CA89E3281CA4}" srcOrd="0" destOrd="0" presId="urn:microsoft.com/office/officeart/2018/2/layout/IconVerticalSolidList"/>
    <dgm:cxn modelId="{D3E7E40C-0812-4187-A6C3-6074FE9B0A08}" type="presParOf" srcId="{43DB6039-6687-4173-9D23-96692A3DDB0E}" destId="{D2CDA0B0-53BD-4CC2-AED9-672EBB59CC39}" srcOrd="1" destOrd="0" presId="urn:microsoft.com/office/officeart/2018/2/layout/IconVerticalSolidList"/>
    <dgm:cxn modelId="{2DABE5E0-B9E3-404F-8A46-6B8C95A4B238}" type="presParOf" srcId="{43DB6039-6687-4173-9D23-96692A3DDB0E}" destId="{D4C74076-720B-4BD5-809D-148510DE550C}" srcOrd="2" destOrd="0" presId="urn:microsoft.com/office/officeart/2018/2/layout/IconVerticalSolidList"/>
    <dgm:cxn modelId="{6EBBFE27-878B-4B9F-98BA-5D5309433A09}" type="presParOf" srcId="{43DB6039-6687-4173-9D23-96692A3DDB0E}" destId="{7816715A-C706-4383-B36F-12689CFC1F50}" srcOrd="3" destOrd="0" presId="urn:microsoft.com/office/officeart/2018/2/layout/IconVerticalSolidList"/>
    <dgm:cxn modelId="{CCC8B3E5-5EEE-4B8F-ABF6-30810A0EBF00}" type="presParOf" srcId="{43DB6039-6687-4173-9D23-96692A3DDB0E}" destId="{998427F7-457D-48DC-9595-B80CBFE768F2}" srcOrd="4" destOrd="0" presId="urn:microsoft.com/office/officeart/2018/2/layout/IconVerticalSolidList"/>
    <dgm:cxn modelId="{4AF19097-1057-454F-BBDD-84C702C7FB46}" type="presParOf" srcId="{F6ECF007-C97F-4B7C-AE33-768E9151A6A7}" destId="{B003938A-D00E-41F1-B781-EC6054F9F385}" srcOrd="1" destOrd="0" presId="urn:microsoft.com/office/officeart/2018/2/layout/IconVerticalSolidList"/>
    <dgm:cxn modelId="{CC20541B-B675-434F-B247-92E24A1F45DF}" type="presParOf" srcId="{F6ECF007-C97F-4B7C-AE33-768E9151A6A7}" destId="{F7406822-AF62-44C9-A9F2-DF4BAF876C3A}" srcOrd="2" destOrd="0" presId="urn:microsoft.com/office/officeart/2018/2/layout/IconVerticalSolidList"/>
    <dgm:cxn modelId="{69B90997-E1DE-46F4-8968-C54C5A09CE15}" type="presParOf" srcId="{F7406822-AF62-44C9-A9F2-DF4BAF876C3A}" destId="{B35721AE-6233-4A06-831D-9475DAEC3581}" srcOrd="0" destOrd="0" presId="urn:microsoft.com/office/officeart/2018/2/layout/IconVerticalSolidList"/>
    <dgm:cxn modelId="{BE94C3D2-5946-443E-A483-F0505CC8AEA0}" type="presParOf" srcId="{F7406822-AF62-44C9-A9F2-DF4BAF876C3A}" destId="{C04235D7-354C-43B5-A26B-A04911649B30}" srcOrd="1" destOrd="0" presId="urn:microsoft.com/office/officeart/2018/2/layout/IconVerticalSolidList"/>
    <dgm:cxn modelId="{4ECB88F6-7D3A-4D54-AEF6-E4D3036FDEE6}" type="presParOf" srcId="{F7406822-AF62-44C9-A9F2-DF4BAF876C3A}" destId="{249CF3A2-7712-4177-B79A-50B0E68F0D0A}" srcOrd="2" destOrd="0" presId="urn:microsoft.com/office/officeart/2018/2/layout/IconVerticalSolidList"/>
    <dgm:cxn modelId="{EA70D234-64F0-445C-98F0-8403C5A4D9F4}" type="presParOf" srcId="{F7406822-AF62-44C9-A9F2-DF4BAF876C3A}" destId="{327B8A8E-8EE7-4171-8E94-593E5799BA13}" srcOrd="3" destOrd="0" presId="urn:microsoft.com/office/officeart/2018/2/layout/IconVerticalSolidList"/>
    <dgm:cxn modelId="{6826BB64-711C-4EC9-B713-AE338D12248F}" type="presParOf" srcId="{F7406822-AF62-44C9-A9F2-DF4BAF876C3A}" destId="{634DD52B-E564-4D8F-8ACC-5E0A474FE281}" srcOrd="4" destOrd="0" presId="urn:microsoft.com/office/officeart/2018/2/layout/IconVerticalSolidList"/>
    <dgm:cxn modelId="{B86AF62D-22C3-407F-8F93-346B6B0EF306}" type="presParOf" srcId="{F6ECF007-C97F-4B7C-AE33-768E9151A6A7}" destId="{EE5F71C0-5B5D-4C27-A756-B2687A7C1765}" srcOrd="3" destOrd="0" presId="urn:microsoft.com/office/officeart/2018/2/layout/IconVerticalSolidList"/>
    <dgm:cxn modelId="{A3D6B488-82E6-4B99-818B-92EC8F6E5BFA}" type="presParOf" srcId="{F6ECF007-C97F-4B7C-AE33-768E9151A6A7}" destId="{1DFC3E96-EEB5-4728-9A57-DE8EA9C16380}" srcOrd="4" destOrd="0" presId="urn:microsoft.com/office/officeart/2018/2/layout/IconVerticalSolidList"/>
    <dgm:cxn modelId="{AD76AFC1-CBD9-44DE-800D-CB3ACDC7D39C}" type="presParOf" srcId="{1DFC3E96-EEB5-4728-9A57-DE8EA9C16380}" destId="{0DC3C63B-4156-4266-BC94-48FE398F9AE7}" srcOrd="0" destOrd="0" presId="urn:microsoft.com/office/officeart/2018/2/layout/IconVerticalSolidList"/>
    <dgm:cxn modelId="{48F5A6CC-80EE-4E3E-B4F9-96371F348E5F}" type="presParOf" srcId="{1DFC3E96-EEB5-4728-9A57-DE8EA9C16380}" destId="{87C71466-B16D-4BE7-A48D-C861B1EB8EFB}" srcOrd="1" destOrd="0" presId="urn:microsoft.com/office/officeart/2018/2/layout/IconVerticalSolidList"/>
    <dgm:cxn modelId="{A2E3F6CD-E18B-49EF-96D8-886BC5A50C76}" type="presParOf" srcId="{1DFC3E96-EEB5-4728-9A57-DE8EA9C16380}" destId="{40727172-6340-403F-AC46-21975690210F}" srcOrd="2" destOrd="0" presId="urn:microsoft.com/office/officeart/2018/2/layout/IconVerticalSolidList"/>
    <dgm:cxn modelId="{F26D01C4-167C-4E95-94B7-2CDDA2E39523}" type="presParOf" srcId="{1DFC3E96-EEB5-4728-9A57-DE8EA9C16380}" destId="{246E90C3-51F4-4A86-B6C9-CA217F6FEA7C}" srcOrd="3" destOrd="0" presId="urn:microsoft.com/office/officeart/2018/2/layout/IconVerticalSolidList"/>
    <dgm:cxn modelId="{449EB4D5-6618-4D0A-B9B8-D4A08FB8197D}" type="presParOf" srcId="{1DFC3E96-EEB5-4728-9A57-DE8EA9C16380}" destId="{85CC3CF5-B305-43DE-BA7F-032A0C730CE9}" srcOrd="4" destOrd="0" presId="urn:microsoft.com/office/officeart/2018/2/layout/IconVerticalSolidList"/>
    <dgm:cxn modelId="{9137C7E7-15EE-4F92-B1DC-9F66235957DE}" type="presParOf" srcId="{F6ECF007-C97F-4B7C-AE33-768E9151A6A7}" destId="{A80AD0E6-3F7B-4CE5-9FA1-465FE3D3F339}" srcOrd="5" destOrd="0" presId="urn:microsoft.com/office/officeart/2018/2/layout/IconVerticalSolidList"/>
    <dgm:cxn modelId="{33F3A3BE-DCC7-4338-9D40-B99D57547AE0}" type="presParOf" srcId="{F6ECF007-C97F-4B7C-AE33-768E9151A6A7}" destId="{F42198F3-A2BE-40A0-AD22-0CD1F8A0D697}" srcOrd="6" destOrd="0" presId="urn:microsoft.com/office/officeart/2018/2/layout/IconVerticalSolidList"/>
    <dgm:cxn modelId="{98E847B3-8F68-4D38-803F-3D298FAF6AFB}" type="presParOf" srcId="{F42198F3-A2BE-40A0-AD22-0CD1F8A0D697}" destId="{BA22F414-347C-45EA-99DE-D69B254E823B}" srcOrd="0" destOrd="0" presId="urn:microsoft.com/office/officeart/2018/2/layout/IconVerticalSolidList"/>
    <dgm:cxn modelId="{D89C6233-CAC6-456E-8903-2136103D0A54}" type="presParOf" srcId="{F42198F3-A2BE-40A0-AD22-0CD1F8A0D697}" destId="{67F701D9-1998-4281-9920-E8E91905DA65}" srcOrd="1" destOrd="0" presId="urn:microsoft.com/office/officeart/2018/2/layout/IconVerticalSolidList"/>
    <dgm:cxn modelId="{4829C8E1-5426-4DC0-AF4B-8B5C821E33D0}" type="presParOf" srcId="{F42198F3-A2BE-40A0-AD22-0CD1F8A0D697}" destId="{8D739CC9-BA07-4C07-9CDD-50112B859D68}" srcOrd="2" destOrd="0" presId="urn:microsoft.com/office/officeart/2018/2/layout/IconVerticalSolidList"/>
    <dgm:cxn modelId="{32769213-5477-434C-977F-AFC78BF248D9}" type="presParOf" srcId="{F42198F3-A2BE-40A0-AD22-0CD1F8A0D697}" destId="{1DB11EC7-6784-48D3-9774-22CE66016C8C}" srcOrd="3" destOrd="0" presId="urn:microsoft.com/office/officeart/2018/2/layout/IconVerticalSolidList"/>
    <dgm:cxn modelId="{0AC9C776-7D98-4A4D-9B6C-8E4CCEC6C520}" type="presParOf" srcId="{F42198F3-A2BE-40A0-AD22-0CD1F8A0D697}" destId="{30951130-3E6F-49C3-A995-D985D96C2212}" srcOrd="4" destOrd="0" presId="urn:microsoft.com/office/officeart/2018/2/layout/IconVerticalSolidList"/>
    <dgm:cxn modelId="{9132BA67-743D-496B-AD09-B6F6C588AD58}" type="presParOf" srcId="{F6ECF007-C97F-4B7C-AE33-768E9151A6A7}" destId="{991C1177-0AFE-4413-9381-C7E840AA4EB0}" srcOrd="7" destOrd="0" presId="urn:microsoft.com/office/officeart/2018/2/layout/IconVerticalSolidList"/>
    <dgm:cxn modelId="{91D8F181-A2B3-4FCA-B7ED-217F5FC522B0}" type="presParOf" srcId="{F6ECF007-C97F-4B7C-AE33-768E9151A6A7}" destId="{7614352E-465A-4BCC-8E15-811CC15AD4A3}" srcOrd="8" destOrd="0" presId="urn:microsoft.com/office/officeart/2018/2/layout/IconVerticalSolidList"/>
    <dgm:cxn modelId="{20CB1EBF-4B83-4D03-88B3-AB9F34BFA132}" type="presParOf" srcId="{7614352E-465A-4BCC-8E15-811CC15AD4A3}" destId="{4EFE0743-0A28-4ED0-BC38-9587460D0E37}" srcOrd="0" destOrd="0" presId="urn:microsoft.com/office/officeart/2018/2/layout/IconVerticalSolidList"/>
    <dgm:cxn modelId="{1D0713A9-D20A-4BD7-B995-C488F406E761}" type="presParOf" srcId="{7614352E-465A-4BCC-8E15-811CC15AD4A3}" destId="{1A0F5B89-DB61-482A-AD7D-C6FC2F2E0979}" srcOrd="1" destOrd="0" presId="urn:microsoft.com/office/officeart/2018/2/layout/IconVerticalSolidList"/>
    <dgm:cxn modelId="{480CA70E-0891-456D-B7A3-7F49D9A5B8F7}" type="presParOf" srcId="{7614352E-465A-4BCC-8E15-811CC15AD4A3}" destId="{C6A6B3F3-01E3-4FCB-9B66-FA4DD784182E}" srcOrd="2" destOrd="0" presId="urn:microsoft.com/office/officeart/2018/2/layout/IconVerticalSolidList"/>
    <dgm:cxn modelId="{B2EF7A82-7D05-41E5-8EBD-71A432CAE8BD}" type="presParOf" srcId="{7614352E-465A-4BCC-8E15-811CC15AD4A3}" destId="{573991DD-56B9-42C9-A190-BED7149F5F32}" srcOrd="3" destOrd="0" presId="urn:microsoft.com/office/officeart/2018/2/layout/IconVerticalSolidList"/>
    <dgm:cxn modelId="{685771C2-AF82-4749-B478-E36BD679E2AB}" type="presParOf" srcId="{7614352E-465A-4BCC-8E15-811CC15AD4A3}" destId="{031D739B-2C47-4B22-9D79-9DD133C6C25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B8F69-12FA-40CD-B59C-0BF7A8CA9F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C9054D8-0FB1-446A-9713-0ECA0B1D0B8B}">
      <dgm:prSet/>
      <dgm:spPr/>
      <dgm:t>
        <a:bodyPr/>
        <a:lstStyle/>
        <a:p>
          <a:r>
            <a:rPr lang="en-US"/>
            <a:t>Pre-Award Compliance Review</a:t>
          </a:r>
        </a:p>
      </dgm:t>
    </dgm:pt>
    <dgm:pt modelId="{23C4C3FC-876E-4B1E-8D93-82C99874FF13}" type="parTrans" cxnId="{58DF546E-23DE-48BA-8E0E-9312EEFF81F5}">
      <dgm:prSet/>
      <dgm:spPr/>
      <dgm:t>
        <a:bodyPr/>
        <a:lstStyle/>
        <a:p>
          <a:endParaRPr lang="en-US"/>
        </a:p>
      </dgm:t>
    </dgm:pt>
    <dgm:pt modelId="{53CEAACA-C41E-49B2-B11D-0F4F9DCC4180}" type="sibTrans" cxnId="{58DF546E-23DE-48BA-8E0E-9312EEFF81F5}">
      <dgm:prSet/>
      <dgm:spPr/>
      <dgm:t>
        <a:bodyPr/>
        <a:lstStyle/>
        <a:p>
          <a:endParaRPr lang="en-US"/>
        </a:p>
      </dgm:t>
    </dgm:pt>
    <dgm:pt modelId="{68A30F96-9D68-4B52-8C19-E0CEBD21F1F5}">
      <dgm:prSet/>
      <dgm:spPr/>
      <dgm:t>
        <a:bodyPr/>
        <a:lstStyle/>
        <a:p>
          <a:r>
            <a:rPr lang="en-US" dirty="0"/>
            <a:t>This is prior to serving.  The State wants to evaluate what things do pantries have in place to avoid discrimination.  The State uses this to along with an inspection form to approve pantries to serve and to store federal foods.</a:t>
          </a:r>
        </a:p>
      </dgm:t>
    </dgm:pt>
    <dgm:pt modelId="{E1778324-4AF7-4719-BB86-77C82993A600}" type="parTrans" cxnId="{F44956EF-CB0D-48DB-A47C-401ACD7192CE}">
      <dgm:prSet/>
      <dgm:spPr/>
      <dgm:t>
        <a:bodyPr/>
        <a:lstStyle/>
        <a:p>
          <a:endParaRPr lang="en-US"/>
        </a:p>
      </dgm:t>
    </dgm:pt>
    <dgm:pt modelId="{B67538A2-D746-4499-A93B-54A20DD26D5A}" type="sibTrans" cxnId="{F44956EF-CB0D-48DB-A47C-401ACD7192CE}">
      <dgm:prSet/>
      <dgm:spPr/>
      <dgm:t>
        <a:bodyPr/>
        <a:lstStyle/>
        <a:p>
          <a:endParaRPr lang="en-US"/>
        </a:p>
      </dgm:t>
    </dgm:pt>
    <dgm:pt modelId="{0D485041-5852-4A3C-8162-798226C85643}">
      <dgm:prSet/>
      <dgm:spPr/>
      <dgm:t>
        <a:bodyPr/>
        <a:lstStyle/>
        <a:p>
          <a:r>
            <a:rPr lang="en-US"/>
            <a:t>Routine / Post Award Compliance Review</a:t>
          </a:r>
        </a:p>
      </dgm:t>
    </dgm:pt>
    <dgm:pt modelId="{05F2FAF5-E4F9-4533-8C65-6F707ED8FBF2}" type="parTrans" cxnId="{82D5DF83-7CD5-4934-9413-3270C9546ADC}">
      <dgm:prSet/>
      <dgm:spPr/>
      <dgm:t>
        <a:bodyPr/>
        <a:lstStyle/>
        <a:p>
          <a:endParaRPr lang="en-US"/>
        </a:p>
      </dgm:t>
    </dgm:pt>
    <dgm:pt modelId="{F2E9861B-5C25-4806-BFB4-89522D554B52}" type="sibTrans" cxnId="{82D5DF83-7CD5-4934-9413-3270C9546ADC}">
      <dgm:prSet/>
      <dgm:spPr/>
      <dgm:t>
        <a:bodyPr/>
        <a:lstStyle/>
        <a:p>
          <a:endParaRPr lang="en-US"/>
        </a:p>
      </dgm:t>
    </dgm:pt>
    <dgm:pt modelId="{5637B04F-840C-4C48-95B8-1B9316FAAD77}">
      <dgm:prSet/>
      <dgm:spPr/>
      <dgm:t>
        <a:bodyPr/>
        <a:lstStyle/>
        <a:p>
          <a:r>
            <a:rPr lang="en-US"/>
            <a:t>Are staff/volunteers discriminating neighbors on any of the protected classes?</a:t>
          </a:r>
        </a:p>
      </dgm:t>
    </dgm:pt>
    <dgm:pt modelId="{9C02A30B-C2BA-4A11-A57F-F4AB934E0C93}" type="parTrans" cxnId="{4422645E-A913-4B3B-B525-8DE3804F627F}">
      <dgm:prSet/>
      <dgm:spPr/>
      <dgm:t>
        <a:bodyPr/>
        <a:lstStyle/>
        <a:p>
          <a:endParaRPr lang="en-US"/>
        </a:p>
      </dgm:t>
    </dgm:pt>
    <dgm:pt modelId="{2337468D-6F2F-4CB1-B355-42ACA4CADE54}" type="sibTrans" cxnId="{4422645E-A913-4B3B-B525-8DE3804F627F}">
      <dgm:prSet/>
      <dgm:spPr/>
      <dgm:t>
        <a:bodyPr/>
        <a:lstStyle/>
        <a:p>
          <a:endParaRPr lang="en-US"/>
        </a:p>
      </dgm:t>
    </dgm:pt>
    <dgm:pt modelId="{D447C307-040B-499F-8090-8A62C9624F6E}">
      <dgm:prSet/>
      <dgm:spPr/>
      <dgm:t>
        <a:bodyPr/>
        <a:lstStyle/>
        <a:p>
          <a:r>
            <a:rPr lang="en-US"/>
            <a:t>Do printed materials contain the full Nondiscrimination Statement?</a:t>
          </a:r>
        </a:p>
      </dgm:t>
    </dgm:pt>
    <dgm:pt modelId="{4D8D4C09-EFE7-4A11-BDB9-6BAFBE5CC97A}" type="parTrans" cxnId="{C6E262B2-42E7-4C93-B2EE-75AAC513BABC}">
      <dgm:prSet/>
      <dgm:spPr/>
      <dgm:t>
        <a:bodyPr/>
        <a:lstStyle/>
        <a:p>
          <a:endParaRPr lang="en-US"/>
        </a:p>
      </dgm:t>
    </dgm:pt>
    <dgm:pt modelId="{744F90E4-43D8-4675-9A9E-4A4D790CC95D}" type="sibTrans" cxnId="{C6E262B2-42E7-4C93-B2EE-75AAC513BABC}">
      <dgm:prSet/>
      <dgm:spPr/>
      <dgm:t>
        <a:bodyPr/>
        <a:lstStyle/>
        <a:p>
          <a:endParaRPr lang="en-US"/>
        </a:p>
      </dgm:t>
    </dgm:pt>
    <dgm:pt modelId="{163822F7-1C1A-4F0B-8958-825A46F05B97}">
      <dgm:prSet/>
      <dgm:spPr/>
      <dgm:t>
        <a:bodyPr/>
        <a:lstStyle/>
        <a:p>
          <a:r>
            <a:rPr lang="en-US"/>
            <a:t>Is the “And Justice For All” poster displayed?</a:t>
          </a:r>
        </a:p>
      </dgm:t>
    </dgm:pt>
    <dgm:pt modelId="{95D65683-3C61-4C42-B63C-322D923C918A}" type="parTrans" cxnId="{E0C12EAE-E357-4BBD-871F-57BE376DCFCB}">
      <dgm:prSet/>
      <dgm:spPr/>
      <dgm:t>
        <a:bodyPr/>
        <a:lstStyle/>
        <a:p>
          <a:endParaRPr lang="en-US"/>
        </a:p>
      </dgm:t>
    </dgm:pt>
    <dgm:pt modelId="{B46156FB-AD4E-46F3-9AEA-CA0736F49FF9}" type="sibTrans" cxnId="{E0C12EAE-E357-4BBD-871F-57BE376DCFCB}">
      <dgm:prSet/>
      <dgm:spPr/>
      <dgm:t>
        <a:bodyPr/>
        <a:lstStyle/>
        <a:p>
          <a:endParaRPr lang="en-US"/>
        </a:p>
      </dgm:t>
    </dgm:pt>
    <dgm:pt modelId="{1D5E0D20-9C16-4780-A8ED-3F07457D58EA}">
      <dgm:prSet/>
      <dgm:spPr/>
      <dgm:t>
        <a:bodyPr/>
        <a:lstStyle/>
        <a:p>
          <a:r>
            <a:rPr lang="en-US"/>
            <a:t>Are the complaint forms available to neighbors?</a:t>
          </a:r>
        </a:p>
      </dgm:t>
    </dgm:pt>
    <dgm:pt modelId="{FD55571F-2D74-4D42-86F5-EF8FE7375075}" type="parTrans" cxnId="{515E3A7C-F980-42BA-8E77-A599753C4BD0}">
      <dgm:prSet/>
      <dgm:spPr/>
      <dgm:t>
        <a:bodyPr/>
        <a:lstStyle/>
        <a:p>
          <a:endParaRPr lang="en-US"/>
        </a:p>
      </dgm:t>
    </dgm:pt>
    <dgm:pt modelId="{D0AA0990-0600-4A6D-A61B-F486C9A34EA6}" type="sibTrans" cxnId="{515E3A7C-F980-42BA-8E77-A599753C4BD0}">
      <dgm:prSet/>
      <dgm:spPr/>
      <dgm:t>
        <a:bodyPr/>
        <a:lstStyle/>
        <a:p>
          <a:endParaRPr lang="en-US"/>
        </a:p>
      </dgm:t>
    </dgm:pt>
    <dgm:pt modelId="{1F5C54F7-FA15-498D-BAFC-354A8F243BCF}">
      <dgm:prSet/>
      <dgm:spPr/>
      <dgm:t>
        <a:bodyPr/>
        <a:lstStyle/>
        <a:p>
          <a:r>
            <a:rPr lang="en-US"/>
            <a:t>Is program information available to all?</a:t>
          </a:r>
        </a:p>
      </dgm:t>
    </dgm:pt>
    <dgm:pt modelId="{469C09AD-B1B7-4DDF-8E45-D2D6DB0677FF}" type="parTrans" cxnId="{B534D1F4-9E29-4480-B623-67118B3E3EB8}">
      <dgm:prSet/>
      <dgm:spPr/>
      <dgm:t>
        <a:bodyPr/>
        <a:lstStyle/>
        <a:p>
          <a:endParaRPr lang="en-US"/>
        </a:p>
      </dgm:t>
    </dgm:pt>
    <dgm:pt modelId="{44FF3DDE-CDEB-41C6-9022-0FDAA404C9A4}" type="sibTrans" cxnId="{B534D1F4-9E29-4480-B623-67118B3E3EB8}">
      <dgm:prSet/>
      <dgm:spPr/>
      <dgm:t>
        <a:bodyPr/>
        <a:lstStyle/>
        <a:p>
          <a:endParaRPr lang="en-US"/>
        </a:p>
      </dgm:t>
    </dgm:pt>
    <dgm:pt modelId="{38C2AF6A-8371-4F02-9B66-02987EC7EEBC}">
      <dgm:prSet/>
      <dgm:spPr/>
      <dgm:t>
        <a:bodyPr/>
        <a:lstStyle/>
        <a:p>
          <a:r>
            <a:rPr lang="en-US"/>
            <a:t>Are religious organizations requiring or implying a need to participate in religious activities to get food?</a:t>
          </a:r>
        </a:p>
      </dgm:t>
    </dgm:pt>
    <dgm:pt modelId="{CD00B2B3-BA03-4F6C-9C7E-EBE9EEB77C1F}" type="parTrans" cxnId="{07C7C966-B2D8-49A8-9081-B0E3E2D3397B}">
      <dgm:prSet/>
      <dgm:spPr/>
      <dgm:t>
        <a:bodyPr/>
        <a:lstStyle/>
        <a:p>
          <a:endParaRPr lang="en-US"/>
        </a:p>
      </dgm:t>
    </dgm:pt>
    <dgm:pt modelId="{95E9BD72-E7C7-4BCF-94C0-A55A92F0DB58}" type="sibTrans" cxnId="{07C7C966-B2D8-49A8-9081-B0E3E2D3397B}">
      <dgm:prSet/>
      <dgm:spPr/>
      <dgm:t>
        <a:bodyPr/>
        <a:lstStyle/>
        <a:p>
          <a:endParaRPr lang="en-US"/>
        </a:p>
      </dgm:t>
    </dgm:pt>
    <dgm:pt modelId="{B47C6C1F-FF0B-40BD-8E6B-8F748B1BED27}">
      <dgm:prSet/>
      <dgm:spPr/>
      <dgm:t>
        <a:bodyPr/>
        <a:lstStyle/>
        <a:p>
          <a:r>
            <a:rPr lang="en-US"/>
            <a:t>This may or may not be scheduled in advance.  The federal government, the state, and the Foodbank reserve the right to stop by during any distribution without prior notice.</a:t>
          </a:r>
        </a:p>
      </dgm:t>
    </dgm:pt>
    <dgm:pt modelId="{18867394-A00C-4A73-8E59-567C7453F931}" type="parTrans" cxnId="{CB2564A0-9E3B-4B51-BD88-51AD4C9348D5}">
      <dgm:prSet/>
      <dgm:spPr/>
      <dgm:t>
        <a:bodyPr/>
        <a:lstStyle/>
        <a:p>
          <a:endParaRPr lang="en-US"/>
        </a:p>
      </dgm:t>
    </dgm:pt>
    <dgm:pt modelId="{1349356F-23CD-489A-8953-02AC20061172}" type="sibTrans" cxnId="{CB2564A0-9E3B-4B51-BD88-51AD4C9348D5}">
      <dgm:prSet/>
      <dgm:spPr/>
      <dgm:t>
        <a:bodyPr/>
        <a:lstStyle/>
        <a:p>
          <a:endParaRPr lang="en-US"/>
        </a:p>
      </dgm:t>
    </dgm:pt>
    <dgm:pt modelId="{256AFD38-D54D-4481-9C99-94E1C311A936}">
      <dgm:prSet/>
      <dgm:spPr/>
      <dgm:t>
        <a:bodyPr/>
        <a:lstStyle/>
        <a:p>
          <a:r>
            <a:rPr lang="en-US"/>
            <a:t>Special Compliance Review</a:t>
          </a:r>
        </a:p>
      </dgm:t>
    </dgm:pt>
    <dgm:pt modelId="{DDD5E2F6-D6ED-4C04-8D0C-48E2621282CD}" type="parTrans" cxnId="{BA5C3495-F40B-412D-9456-4C5C41E8698E}">
      <dgm:prSet/>
      <dgm:spPr/>
      <dgm:t>
        <a:bodyPr/>
        <a:lstStyle/>
        <a:p>
          <a:endParaRPr lang="en-US"/>
        </a:p>
      </dgm:t>
    </dgm:pt>
    <dgm:pt modelId="{8C06796A-8E82-488D-8E2F-6620137536EE}" type="sibTrans" cxnId="{BA5C3495-F40B-412D-9456-4C5C41E8698E}">
      <dgm:prSet/>
      <dgm:spPr/>
      <dgm:t>
        <a:bodyPr/>
        <a:lstStyle/>
        <a:p>
          <a:endParaRPr lang="en-US"/>
        </a:p>
      </dgm:t>
    </dgm:pt>
    <dgm:pt modelId="{9CF23051-1DB8-4E24-A5C7-6F906A413648}">
      <dgm:prSet/>
      <dgm:spPr/>
      <dgm:t>
        <a:bodyPr/>
        <a:lstStyle/>
        <a:p>
          <a:r>
            <a:rPr lang="en-US" dirty="0"/>
            <a:t>This is to follow-up on discrimination complaints and to investigate if there’s any evidence to support the complaint.</a:t>
          </a:r>
        </a:p>
      </dgm:t>
    </dgm:pt>
    <dgm:pt modelId="{1C980C11-4806-41DE-875E-0C6AAAF23C27}" type="parTrans" cxnId="{53AFD25D-CA63-4896-86E5-719971BFED08}">
      <dgm:prSet/>
      <dgm:spPr/>
      <dgm:t>
        <a:bodyPr/>
        <a:lstStyle/>
        <a:p>
          <a:endParaRPr lang="en-US"/>
        </a:p>
      </dgm:t>
    </dgm:pt>
    <dgm:pt modelId="{7E4213A7-6D43-40FD-B6AB-81D899F3A87D}" type="sibTrans" cxnId="{53AFD25D-CA63-4896-86E5-719971BFED08}">
      <dgm:prSet/>
      <dgm:spPr/>
      <dgm:t>
        <a:bodyPr/>
        <a:lstStyle/>
        <a:p>
          <a:endParaRPr lang="en-US"/>
        </a:p>
      </dgm:t>
    </dgm:pt>
    <dgm:pt modelId="{3B37CDF7-A7A1-4FDC-809C-B1F3534F3836}">
      <dgm:prSet/>
      <dgm:spPr/>
      <dgm:t>
        <a:bodyPr/>
        <a:lstStyle/>
        <a:p>
          <a:r>
            <a:rPr lang="en-US"/>
            <a:t>Is there a history of statistical underrepresentation of particular group(s)?</a:t>
          </a:r>
        </a:p>
      </dgm:t>
    </dgm:pt>
    <dgm:pt modelId="{8426B912-69E9-4734-8B62-74CCCB7E8ADE}" type="parTrans" cxnId="{5C25DF6B-E544-4BA8-8F8A-C05E15700A64}">
      <dgm:prSet/>
      <dgm:spPr/>
      <dgm:t>
        <a:bodyPr/>
        <a:lstStyle/>
        <a:p>
          <a:endParaRPr lang="en-US"/>
        </a:p>
      </dgm:t>
    </dgm:pt>
    <dgm:pt modelId="{C7FB559C-B802-4139-9B8D-A53E183A7444}" type="sibTrans" cxnId="{5C25DF6B-E544-4BA8-8F8A-C05E15700A64}">
      <dgm:prSet/>
      <dgm:spPr/>
      <dgm:t>
        <a:bodyPr/>
        <a:lstStyle/>
        <a:p>
          <a:endParaRPr lang="en-US"/>
        </a:p>
      </dgm:t>
    </dgm:pt>
    <dgm:pt modelId="{264B07EF-7D68-4149-AC56-644D104B84F0}">
      <dgm:prSet/>
      <dgm:spPr/>
      <dgm:t>
        <a:bodyPr/>
        <a:lstStyle/>
        <a:p>
          <a:r>
            <a:rPr lang="en-US"/>
            <a:t>This may or may not be scheduled in advance.  The federal government, the state, and the Foodbank reserve the right to stop by during any distribution without prior notice.</a:t>
          </a:r>
        </a:p>
      </dgm:t>
    </dgm:pt>
    <dgm:pt modelId="{716E7B7D-07A8-4549-AAE0-48D07BB9F0FF}" type="parTrans" cxnId="{DB26F2C0-E84D-424F-B9DD-24B44767F4E0}">
      <dgm:prSet/>
      <dgm:spPr/>
      <dgm:t>
        <a:bodyPr/>
        <a:lstStyle/>
        <a:p>
          <a:endParaRPr lang="en-US"/>
        </a:p>
      </dgm:t>
    </dgm:pt>
    <dgm:pt modelId="{9F6A99CB-4753-47A1-A465-CEACEB9902C9}" type="sibTrans" cxnId="{DB26F2C0-E84D-424F-B9DD-24B44767F4E0}">
      <dgm:prSet/>
      <dgm:spPr/>
      <dgm:t>
        <a:bodyPr/>
        <a:lstStyle/>
        <a:p>
          <a:endParaRPr lang="en-US"/>
        </a:p>
      </dgm:t>
    </dgm:pt>
    <dgm:pt modelId="{0779BD37-CF30-495C-8FBD-B589E0AD4CF9}">
      <dgm:prSet/>
      <dgm:spPr/>
      <dgm:t>
        <a:bodyPr/>
        <a:lstStyle/>
        <a:p>
          <a:r>
            <a:rPr lang="en-US" dirty="0"/>
            <a:t>Assure to operate the program in compliance with all of the nondiscrimination laws, regulations, instructions, policies, and guidelines.</a:t>
          </a:r>
        </a:p>
      </dgm:t>
    </dgm:pt>
    <dgm:pt modelId="{B8E75DA0-B909-42E3-A701-0B2CF1625DFF}" type="parTrans" cxnId="{52042101-2BF2-42A4-AA5B-2094DCFADE54}">
      <dgm:prSet/>
      <dgm:spPr/>
      <dgm:t>
        <a:bodyPr/>
        <a:lstStyle/>
        <a:p>
          <a:endParaRPr lang="en-US"/>
        </a:p>
      </dgm:t>
    </dgm:pt>
    <dgm:pt modelId="{E789EE5A-85D5-4E69-B8FD-BCD360F9B048}" type="sibTrans" cxnId="{52042101-2BF2-42A4-AA5B-2094DCFADE54}">
      <dgm:prSet/>
      <dgm:spPr/>
      <dgm:t>
        <a:bodyPr/>
        <a:lstStyle/>
        <a:p>
          <a:endParaRPr lang="en-US"/>
        </a:p>
      </dgm:t>
    </dgm:pt>
    <dgm:pt modelId="{FE82A93B-3AC9-46E3-B044-56911F34A80B}" type="pres">
      <dgm:prSet presAssocID="{D3BB8F69-12FA-40CD-B59C-0BF7A8CA9FDB}" presName="linear" presStyleCnt="0">
        <dgm:presLayoutVars>
          <dgm:dir/>
          <dgm:animLvl val="lvl"/>
          <dgm:resizeHandles val="exact"/>
        </dgm:presLayoutVars>
      </dgm:prSet>
      <dgm:spPr/>
    </dgm:pt>
    <dgm:pt modelId="{F2B8FE91-4BF1-4CA2-91E8-35769DE25291}" type="pres">
      <dgm:prSet presAssocID="{3C9054D8-0FB1-446A-9713-0ECA0B1D0B8B}" presName="parentLin" presStyleCnt="0"/>
      <dgm:spPr/>
    </dgm:pt>
    <dgm:pt modelId="{173B7148-A8C3-4FAD-8FE5-FD0A10BB4817}" type="pres">
      <dgm:prSet presAssocID="{3C9054D8-0FB1-446A-9713-0ECA0B1D0B8B}" presName="parentLeftMargin" presStyleLbl="node1" presStyleIdx="0" presStyleCnt="3"/>
      <dgm:spPr/>
    </dgm:pt>
    <dgm:pt modelId="{73F34CF4-F6BC-4FFF-AF11-8DA957B79785}" type="pres">
      <dgm:prSet presAssocID="{3C9054D8-0FB1-446A-9713-0ECA0B1D0B8B}" presName="parentText" presStyleLbl="node1" presStyleIdx="0" presStyleCnt="3">
        <dgm:presLayoutVars>
          <dgm:chMax val="0"/>
          <dgm:bulletEnabled val="1"/>
        </dgm:presLayoutVars>
      </dgm:prSet>
      <dgm:spPr/>
    </dgm:pt>
    <dgm:pt modelId="{7844E185-BC93-44FC-B76C-B7C86682D717}" type="pres">
      <dgm:prSet presAssocID="{3C9054D8-0FB1-446A-9713-0ECA0B1D0B8B}" presName="negativeSpace" presStyleCnt="0"/>
      <dgm:spPr/>
    </dgm:pt>
    <dgm:pt modelId="{3950941B-CE38-4253-9B1E-EB38BF61FAEA}" type="pres">
      <dgm:prSet presAssocID="{3C9054D8-0FB1-446A-9713-0ECA0B1D0B8B}" presName="childText" presStyleLbl="conFgAcc1" presStyleIdx="0" presStyleCnt="3">
        <dgm:presLayoutVars>
          <dgm:bulletEnabled val="1"/>
        </dgm:presLayoutVars>
      </dgm:prSet>
      <dgm:spPr/>
    </dgm:pt>
    <dgm:pt modelId="{203A992C-5E75-4531-8A14-089EBCF03CAD}" type="pres">
      <dgm:prSet presAssocID="{53CEAACA-C41E-49B2-B11D-0F4F9DCC4180}" presName="spaceBetweenRectangles" presStyleCnt="0"/>
      <dgm:spPr/>
    </dgm:pt>
    <dgm:pt modelId="{2300B5E0-0DA4-4652-8416-1940780BC0AA}" type="pres">
      <dgm:prSet presAssocID="{0D485041-5852-4A3C-8162-798226C85643}" presName="parentLin" presStyleCnt="0"/>
      <dgm:spPr/>
    </dgm:pt>
    <dgm:pt modelId="{64FE9328-F533-4C9C-BE88-DAAEB6585EAB}" type="pres">
      <dgm:prSet presAssocID="{0D485041-5852-4A3C-8162-798226C85643}" presName="parentLeftMargin" presStyleLbl="node1" presStyleIdx="0" presStyleCnt="3"/>
      <dgm:spPr/>
    </dgm:pt>
    <dgm:pt modelId="{E9251B5D-E7DA-42ED-B5A7-530C2688463D}" type="pres">
      <dgm:prSet presAssocID="{0D485041-5852-4A3C-8162-798226C85643}" presName="parentText" presStyleLbl="node1" presStyleIdx="1" presStyleCnt="3">
        <dgm:presLayoutVars>
          <dgm:chMax val="0"/>
          <dgm:bulletEnabled val="1"/>
        </dgm:presLayoutVars>
      </dgm:prSet>
      <dgm:spPr/>
    </dgm:pt>
    <dgm:pt modelId="{9B9E7E42-4277-462B-92CC-957EF94F0CB1}" type="pres">
      <dgm:prSet presAssocID="{0D485041-5852-4A3C-8162-798226C85643}" presName="negativeSpace" presStyleCnt="0"/>
      <dgm:spPr/>
    </dgm:pt>
    <dgm:pt modelId="{1E01287E-E3DD-4298-B4D2-742E62F85A66}" type="pres">
      <dgm:prSet presAssocID="{0D485041-5852-4A3C-8162-798226C85643}" presName="childText" presStyleLbl="conFgAcc1" presStyleIdx="1" presStyleCnt="3">
        <dgm:presLayoutVars>
          <dgm:bulletEnabled val="1"/>
        </dgm:presLayoutVars>
      </dgm:prSet>
      <dgm:spPr/>
    </dgm:pt>
    <dgm:pt modelId="{5A74D078-E566-42BD-83A6-838DA619E99A}" type="pres">
      <dgm:prSet presAssocID="{F2E9861B-5C25-4806-BFB4-89522D554B52}" presName="spaceBetweenRectangles" presStyleCnt="0"/>
      <dgm:spPr/>
    </dgm:pt>
    <dgm:pt modelId="{62397978-6F12-42EB-B5E0-058059D40F22}" type="pres">
      <dgm:prSet presAssocID="{256AFD38-D54D-4481-9C99-94E1C311A936}" presName="parentLin" presStyleCnt="0"/>
      <dgm:spPr/>
    </dgm:pt>
    <dgm:pt modelId="{6CF9A37A-DBF4-4A84-B4EF-D88A8FD1F6E1}" type="pres">
      <dgm:prSet presAssocID="{256AFD38-D54D-4481-9C99-94E1C311A936}" presName="parentLeftMargin" presStyleLbl="node1" presStyleIdx="1" presStyleCnt="3"/>
      <dgm:spPr/>
    </dgm:pt>
    <dgm:pt modelId="{A3B33E9F-2B3C-413D-BDB1-786C059B2260}" type="pres">
      <dgm:prSet presAssocID="{256AFD38-D54D-4481-9C99-94E1C311A936}" presName="parentText" presStyleLbl="node1" presStyleIdx="2" presStyleCnt="3">
        <dgm:presLayoutVars>
          <dgm:chMax val="0"/>
          <dgm:bulletEnabled val="1"/>
        </dgm:presLayoutVars>
      </dgm:prSet>
      <dgm:spPr/>
    </dgm:pt>
    <dgm:pt modelId="{F27E8591-A80D-4FA7-8574-1A963CC722A0}" type="pres">
      <dgm:prSet presAssocID="{256AFD38-D54D-4481-9C99-94E1C311A936}" presName="negativeSpace" presStyleCnt="0"/>
      <dgm:spPr/>
    </dgm:pt>
    <dgm:pt modelId="{3E381208-14BF-4D7C-B1A9-07D21B2C5308}" type="pres">
      <dgm:prSet presAssocID="{256AFD38-D54D-4481-9C99-94E1C311A936}" presName="childText" presStyleLbl="conFgAcc1" presStyleIdx="2" presStyleCnt="3">
        <dgm:presLayoutVars>
          <dgm:bulletEnabled val="1"/>
        </dgm:presLayoutVars>
      </dgm:prSet>
      <dgm:spPr/>
    </dgm:pt>
  </dgm:ptLst>
  <dgm:cxnLst>
    <dgm:cxn modelId="{52042101-2BF2-42A4-AA5B-2094DCFADE54}" srcId="{3C9054D8-0FB1-446A-9713-0ECA0B1D0B8B}" destId="{0779BD37-CF30-495C-8FBD-B589E0AD4CF9}" srcOrd="1" destOrd="0" parTransId="{B8E75DA0-B909-42E3-A701-0B2CF1625DFF}" sibTransId="{E789EE5A-85D5-4E69-B8FD-BCD360F9B048}"/>
    <dgm:cxn modelId="{7D2FBC0A-6ACD-44B8-905B-2BD2A7956C22}" type="presOf" srcId="{163822F7-1C1A-4F0B-8958-825A46F05B97}" destId="{1E01287E-E3DD-4298-B4D2-742E62F85A66}" srcOrd="0" destOrd="2" presId="urn:microsoft.com/office/officeart/2005/8/layout/list1"/>
    <dgm:cxn modelId="{D688CD28-C9F0-49FD-B109-42400A82BEA9}" type="presOf" srcId="{B47C6C1F-FF0B-40BD-8E6B-8F748B1BED27}" destId="{1E01287E-E3DD-4298-B4D2-742E62F85A66}" srcOrd="0" destOrd="6" presId="urn:microsoft.com/office/officeart/2005/8/layout/list1"/>
    <dgm:cxn modelId="{53AFD25D-CA63-4896-86E5-719971BFED08}" srcId="{256AFD38-D54D-4481-9C99-94E1C311A936}" destId="{9CF23051-1DB8-4E24-A5C7-6F906A413648}" srcOrd="0" destOrd="0" parTransId="{1C980C11-4806-41DE-875E-0C6AAAF23C27}" sibTransId="{7E4213A7-6D43-40FD-B6AB-81D899F3A87D}"/>
    <dgm:cxn modelId="{4422645E-A913-4B3B-B525-8DE3804F627F}" srcId="{0D485041-5852-4A3C-8162-798226C85643}" destId="{5637B04F-840C-4C48-95B8-1B9316FAAD77}" srcOrd="0" destOrd="0" parTransId="{9C02A30B-C2BA-4A11-A57F-F4AB934E0C93}" sibTransId="{2337468D-6F2F-4CB1-B355-42ACA4CADE54}"/>
    <dgm:cxn modelId="{07C7C966-B2D8-49A8-9081-B0E3E2D3397B}" srcId="{0D485041-5852-4A3C-8162-798226C85643}" destId="{38C2AF6A-8371-4F02-9B66-02987EC7EEBC}" srcOrd="5" destOrd="0" parTransId="{CD00B2B3-BA03-4F6C-9C7E-EBE9EEB77C1F}" sibTransId="{95E9BD72-E7C7-4BCF-94C0-A55A92F0DB58}"/>
    <dgm:cxn modelId="{AD186E4B-4D87-496C-BEE4-DA1EEF236074}" type="presOf" srcId="{256AFD38-D54D-4481-9C99-94E1C311A936}" destId="{6CF9A37A-DBF4-4A84-B4EF-D88A8FD1F6E1}" srcOrd="0" destOrd="0" presId="urn:microsoft.com/office/officeart/2005/8/layout/list1"/>
    <dgm:cxn modelId="{5C25DF6B-E544-4BA8-8F8A-C05E15700A64}" srcId="{256AFD38-D54D-4481-9C99-94E1C311A936}" destId="{3B37CDF7-A7A1-4FDC-809C-B1F3534F3836}" srcOrd="1" destOrd="0" parTransId="{8426B912-69E9-4734-8B62-74CCCB7E8ADE}" sibTransId="{C7FB559C-B802-4139-9B8D-A53E183A7444}"/>
    <dgm:cxn modelId="{58DF546E-23DE-48BA-8E0E-9312EEFF81F5}" srcId="{D3BB8F69-12FA-40CD-B59C-0BF7A8CA9FDB}" destId="{3C9054D8-0FB1-446A-9713-0ECA0B1D0B8B}" srcOrd="0" destOrd="0" parTransId="{23C4C3FC-876E-4B1E-8D93-82C99874FF13}" sibTransId="{53CEAACA-C41E-49B2-B11D-0F4F9DCC4180}"/>
    <dgm:cxn modelId="{7EB75350-38CE-4957-B22E-A7C9DA2CE85C}" type="presOf" srcId="{38C2AF6A-8371-4F02-9B66-02987EC7EEBC}" destId="{1E01287E-E3DD-4298-B4D2-742E62F85A66}" srcOrd="0" destOrd="5" presId="urn:microsoft.com/office/officeart/2005/8/layout/list1"/>
    <dgm:cxn modelId="{50068670-0404-45F2-9A89-8A902737D8D9}" type="presOf" srcId="{1F5C54F7-FA15-498D-BAFC-354A8F243BCF}" destId="{1E01287E-E3DD-4298-B4D2-742E62F85A66}" srcOrd="0" destOrd="4" presId="urn:microsoft.com/office/officeart/2005/8/layout/list1"/>
    <dgm:cxn modelId="{515E3A7C-F980-42BA-8E77-A599753C4BD0}" srcId="{0D485041-5852-4A3C-8162-798226C85643}" destId="{1D5E0D20-9C16-4780-A8ED-3F07457D58EA}" srcOrd="3" destOrd="0" parTransId="{FD55571F-2D74-4D42-86F5-EF8FE7375075}" sibTransId="{D0AA0990-0600-4A6D-A61B-F486C9A34EA6}"/>
    <dgm:cxn modelId="{CB3CBB7C-55C2-4BFF-9F1A-2F2EBC112CD0}" type="presOf" srcId="{D447C307-040B-499F-8090-8A62C9624F6E}" destId="{1E01287E-E3DD-4298-B4D2-742E62F85A66}" srcOrd="0" destOrd="1" presId="urn:microsoft.com/office/officeart/2005/8/layout/list1"/>
    <dgm:cxn modelId="{8EF0047F-12FA-4FC4-A0FB-757117A1811A}" type="presOf" srcId="{1D5E0D20-9C16-4780-A8ED-3F07457D58EA}" destId="{1E01287E-E3DD-4298-B4D2-742E62F85A66}" srcOrd="0" destOrd="3" presId="urn:microsoft.com/office/officeart/2005/8/layout/list1"/>
    <dgm:cxn modelId="{82D5DF83-7CD5-4934-9413-3270C9546ADC}" srcId="{D3BB8F69-12FA-40CD-B59C-0BF7A8CA9FDB}" destId="{0D485041-5852-4A3C-8162-798226C85643}" srcOrd="1" destOrd="0" parTransId="{05F2FAF5-E4F9-4533-8C65-6F707ED8FBF2}" sibTransId="{F2E9861B-5C25-4806-BFB4-89522D554B52}"/>
    <dgm:cxn modelId="{FF5BFF85-ED54-407A-B30A-7D305AD529AC}" type="presOf" srcId="{68A30F96-9D68-4B52-8C19-E0CEBD21F1F5}" destId="{3950941B-CE38-4253-9B1E-EB38BF61FAEA}" srcOrd="0" destOrd="0" presId="urn:microsoft.com/office/officeart/2005/8/layout/list1"/>
    <dgm:cxn modelId="{BA5C3495-F40B-412D-9456-4C5C41E8698E}" srcId="{D3BB8F69-12FA-40CD-B59C-0BF7A8CA9FDB}" destId="{256AFD38-D54D-4481-9C99-94E1C311A936}" srcOrd="2" destOrd="0" parTransId="{DDD5E2F6-D6ED-4C04-8D0C-48E2621282CD}" sibTransId="{8C06796A-8E82-488D-8E2F-6620137536EE}"/>
    <dgm:cxn modelId="{CF7ECE97-ADCB-4819-B21C-F54DEF5F3D51}" type="presOf" srcId="{0779BD37-CF30-495C-8FBD-B589E0AD4CF9}" destId="{3950941B-CE38-4253-9B1E-EB38BF61FAEA}" srcOrd="0" destOrd="1" presId="urn:microsoft.com/office/officeart/2005/8/layout/list1"/>
    <dgm:cxn modelId="{CE6FB99A-ED13-4808-8769-CF85F5223BF9}" type="presOf" srcId="{264B07EF-7D68-4149-AC56-644D104B84F0}" destId="{3E381208-14BF-4D7C-B1A9-07D21B2C5308}" srcOrd="0" destOrd="2" presId="urn:microsoft.com/office/officeart/2005/8/layout/list1"/>
    <dgm:cxn modelId="{CB2564A0-9E3B-4B51-BD88-51AD4C9348D5}" srcId="{0D485041-5852-4A3C-8162-798226C85643}" destId="{B47C6C1F-FF0B-40BD-8E6B-8F748B1BED27}" srcOrd="6" destOrd="0" parTransId="{18867394-A00C-4A73-8E59-567C7453F931}" sibTransId="{1349356F-23CD-489A-8953-02AC20061172}"/>
    <dgm:cxn modelId="{6B03E8A3-C9E8-4C73-B312-85C1AFDB3F6D}" type="presOf" srcId="{3C9054D8-0FB1-446A-9713-0ECA0B1D0B8B}" destId="{73F34CF4-F6BC-4FFF-AF11-8DA957B79785}" srcOrd="1" destOrd="0" presId="urn:microsoft.com/office/officeart/2005/8/layout/list1"/>
    <dgm:cxn modelId="{E0C12EAE-E357-4BBD-871F-57BE376DCFCB}" srcId="{0D485041-5852-4A3C-8162-798226C85643}" destId="{163822F7-1C1A-4F0B-8958-825A46F05B97}" srcOrd="2" destOrd="0" parTransId="{95D65683-3C61-4C42-B63C-322D923C918A}" sibTransId="{B46156FB-AD4E-46F3-9AEA-CA0736F49FF9}"/>
    <dgm:cxn modelId="{C6E262B2-42E7-4C93-B2EE-75AAC513BABC}" srcId="{0D485041-5852-4A3C-8162-798226C85643}" destId="{D447C307-040B-499F-8090-8A62C9624F6E}" srcOrd="1" destOrd="0" parTransId="{4D8D4C09-EFE7-4A11-BDB9-6BAFBE5CC97A}" sibTransId="{744F90E4-43D8-4675-9A9E-4A4D790CC95D}"/>
    <dgm:cxn modelId="{91A5F4B5-E19C-42F7-B2D6-A1BF5FA8A6D6}" type="presOf" srcId="{0D485041-5852-4A3C-8162-798226C85643}" destId="{64FE9328-F533-4C9C-BE88-DAAEB6585EAB}" srcOrd="0" destOrd="0" presId="urn:microsoft.com/office/officeart/2005/8/layout/list1"/>
    <dgm:cxn modelId="{DB26F2C0-E84D-424F-B9DD-24B44767F4E0}" srcId="{256AFD38-D54D-4481-9C99-94E1C311A936}" destId="{264B07EF-7D68-4149-AC56-644D104B84F0}" srcOrd="2" destOrd="0" parTransId="{716E7B7D-07A8-4549-AAE0-48D07BB9F0FF}" sibTransId="{9F6A99CB-4753-47A1-A465-CEACEB9902C9}"/>
    <dgm:cxn modelId="{3E0C96D3-7504-460B-AE3E-6B48E115B821}" type="presOf" srcId="{3C9054D8-0FB1-446A-9713-0ECA0B1D0B8B}" destId="{173B7148-A8C3-4FAD-8FE5-FD0A10BB4817}" srcOrd="0" destOrd="0" presId="urn:microsoft.com/office/officeart/2005/8/layout/list1"/>
    <dgm:cxn modelId="{A46231DA-0A42-434B-A2A5-F51D8B23FE48}" type="presOf" srcId="{0D485041-5852-4A3C-8162-798226C85643}" destId="{E9251B5D-E7DA-42ED-B5A7-530C2688463D}" srcOrd="1" destOrd="0" presId="urn:microsoft.com/office/officeart/2005/8/layout/list1"/>
    <dgm:cxn modelId="{72AAABDE-AEA7-4D71-A33D-C1215D5BF255}" type="presOf" srcId="{9CF23051-1DB8-4E24-A5C7-6F906A413648}" destId="{3E381208-14BF-4D7C-B1A9-07D21B2C5308}" srcOrd="0" destOrd="0" presId="urn:microsoft.com/office/officeart/2005/8/layout/list1"/>
    <dgm:cxn modelId="{E1499DE0-E5CB-4127-9FFA-2EEDDEE7FC7A}" type="presOf" srcId="{5637B04F-840C-4C48-95B8-1B9316FAAD77}" destId="{1E01287E-E3DD-4298-B4D2-742E62F85A66}" srcOrd="0" destOrd="0" presId="urn:microsoft.com/office/officeart/2005/8/layout/list1"/>
    <dgm:cxn modelId="{F83B23EE-D7B8-4CAC-9C39-378DAB53F616}" type="presOf" srcId="{3B37CDF7-A7A1-4FDC-809C-B1F3534F3836}" destId="{3E381208-14BF-4D7C-B1A9-07D21B2C5308}" srcOrd="0" destOrd="1" presId="urn:microsoft.com/office/officeart/2005/8/layout/list1"/>
    <dgm:cxn modelId="{F44956EF-CB0D-48DB-A47C-401ACD7192CE}" srcId="{3C9054D8-0FB1-446A-9713-0ECA0B1D0B8B}" destId="{68A30F96-9D68-4B52-8C19-E0CEBD21F1F5}" srcOrd="0" destOrd="0" parTransId="{E1778324-4AF7-4719-BB86-77C82993A600}" sibTransId="{B67538A2-D746-4499-A93B-54A20DD26D5A}"/>
    <dgm:cxn modelId="{A06992EF-E7CF-40ED-B3BF-0643ABE02433}" type="presOf" srcId="{256AFD38-D54D-4481-9C99-94E1C311A936}" destId="{A3B33E9F-2B3C-413D-BDB1-786C059B2260}" srcOrd="1" destOrd="0" presId="urn:microsoft.com/office/officeart/2005/8/layout/list1"/>
    <dgm:cxn modelId="{D3DE5AF1-984A-40A7-9B93-1D43AEF26B87}" type="presOf" srcId="{D3BB8F69-12FA-40CD-B59C-0BF7A8CA9FDB}" destId="{FE82A93B-3AC9-46E3-B044-56911F34A80B}" srcOrd="0" destOrd="0" presId="urn:microsoft.com/office/officeart/2005/8/layout/list1"/>
    <dgm:cxn modelId="{B534D1F4-9E29-4480-B623-67118B3E3EB8}" srcId="{0D485041-5852-4A3C-8162-798226C85643}" destId="{1F5C54F7-FA15-498D-BAFC-354A8F243BCF}" srcOrd="4" destOrd="0" parTransId="{469C09AD-B1B7-4DDF-8E45-D2D6DB0677FF}" sibTransId="{44FF3DDE-CDEB-41C6-9022-0FDAA404C9A4}"/>
    <dgm:cxn modelId="{0EA5F0A8-F99F-490A-A177-0D83F073F4C9}" type="presParOf" srcId="{FE82A93B-3AC9-46E3-B044-56911F34A80B}" destId="{F2B8FE91-4BF1-4CA2-91E8-35769DE25291}" srcOrd="0" destOrd="0" presId="urn:microsoft.com/office/officeart/2005/8/layout/list1"/>
    <dgm:cxn modelId="{037718B9-E41C-4881-A64E-CE77802CAD01}" type="presParOf" srcId="{F2B8FE91-4BF1-4CA2-91E8-35769DE25291}" destId="{173B7148-A8C3-4FAD-8FE5-FD0A10BB4817}" srcOrd="0" destOrd="0" presId="urn:microsoft.com/office/officeart/2005/8/layout/list1"/>
    <dgm:cxn modelId="{7B3DD090-848D-4902-9756-CD6C3D281059}" type="presParOf" srcId="{F2B8FE91-4BF1-4CA2-91E8-35769DE25291}" destId="{73F34CF4-F6BC-4FFF-AF11-8DA957B79785}" srcOrd="1" destOrd="0" presId="urn:microsoft.com/office/officeart/2005/8/layout/list1"/>
    <dgm:cxn modelId="{99335C3A-5615-4019-AF32-378ADF26DC97}" type="presParOf" srcId="{FE82A93B-3AC9-46E3-B044-56911F34A80B}" destId="{7844E185-BC93-44FC-B76C-B7C86682D717}" srcOrd="1" destOrd="0" presId="urn:microsoft.com/office/officeart/2005/8/layout/list1"/>
    <dgm:cxn modelId="{FDA06FAF-E45D-492B-BA65-42F11CD8AA96}" type="presParOf" srcId="{FE82A93B-3AC9-46E3-B044-56911F34A80B}" destId="{3950941B-CE38-4253-9B1E-EB38BF61FAEA}" srcOrd="2" destOrd="0" presId="urn:microsoft.com/office/officeart/2005/8/layout/list1"/>
    <dgm:cxn modelId="{09C70BAC-0F62-495B-A26E-EBD90B15E7CF}" type="presParOf" srcId="{FE82A93B-3AC9-46E3-B044-56911F34A80B}" destId="{203A992C-5E75-4531-8A14-089EBCF03CAD}" srcOrd="3" destOrd="0" presId="urn:microsoft.com/office/officeart/2005/8/layout/list1"/>
    <dgm:cxn modelId="{E96E865E-6A17-4D63-B574-082963F9626E}" type="presParOf" srcId="{FE82A93B-3AC9-46E3-B044-56911F34A80B}" destId="{2300B5E0-0DA4-4652-8416-1940780BC0AA}" srcOrd="4" destOrd="0" presId="urn:microsoft.com/office/officeart/2005/8/layout/list1"/>
    <dgm:cxn modelId="{C1620D41-8BEF-45D4-9732-991C7BBE5EF1}" type="presParOf" srcId="{2300B5E0-0DA4-4652-8416-1940780BC0AA}" destId="{64FE9328-F533-4C9C-BE88-DAAEB6585EAB}" srcOrd="0" destOrd="0" presId="urn:microsoft.com/office/officeart/2005/8/layout/list1"/>
    <dgm:cxn modelId="{0326CF8B-FD54-405C-98E5-9DC79E7D655B}" type="presParOf" srcId="{2300B5E0-0DA4-4652-8416-1940780BC0AA}" destId="{E9251B5D-E7DA-42ED-B5A7-530C2688463D}" srcOrd="1" destOrd="0" presId="urn:microsoft.com/office/officeart/2005/8/layout/list1"/>
    <dgm:cxn modelId="{FA72B729-E1FC-4C5C-A874-B67E601FB4BF}" type="presParOf" srcId="{FE82A93B-3AC9-46E3-B044-56911F34A80B}" destId="{9B9E7E42-4277-462B-92CC-957EF94F0CB1}" srcOrd="5" destOrd="0" presId="urn:microsoft.com/office/officeart/2005/8/layout/list1"/>
    <dgm:cxn modelId="{0AACA0A8-AF8C-4FBC-B667-C5903E5B085F}" type="presParOf" srcId="{FE82A93B-3AC9-46E3-B044-56911F34A80B}" destId="{1E01287E-E3DD-4298-B4D2-742E62F85A66}" srcOrd="6" destOrd="0" presId="urn:microsoft.com/office/officeart/2005/8/layout/list1"/>
    <dgm:cxn modelId="{9DE7BCE6-8D78-43F8-A144-41AA21133724}" type="presParOf" srcId="{FE82A93B-3AC9-46E3-B044-56911F34A80B}" destId="{5A74D078-E566-42BD-83A6-838DA619E99A}" srcOrd="7" destOrd="0" presId="urn:microsoft.com/office/officeart/2005/8/layout/list1"/>
    <dgm:cxn modelId="{09C61D38-634C-40A9-B434-492F455A413E}" type="presParOf" srcId="{FE82A93B-3AC9-46E3-B044-56911F34A80B}" destId="{62397978-6F12-42EB-B5E0-058059D40F22}" srcOrd="8" destOrd="0" presId="urn:microsoft.com/office/officeart/2005/8/layout/list1"/>
    <dgm:cxn modelId="{0F05F8D5-7FC5-4F19-AD47-C7F7CCA9DDBE}" type="presParOf" srcId="{62397978-6F12-42EB-B5E0-058059D40F22}" destId="{6CF9A37A-DBF4-4A84-B4EF-D88A8FD1F6E1}" srcOrd="0" destOrd="0" presId="urn:microsoft.com/office/officeart/2005/8/layout/list1"/>
    <dgm:cxn modelId="{C9265B7D-C8AB-4C87-B81A-BBFFCD14E621}" type="presParOf" srcId="{62397978-6F12-42EB-B5E0-058059D40F22}" destId="{A3B33E9F-2B3C-413D-BDB1-786C059B2260}" srcOrd="1" destOrd="0" presId="urn:microsoft.com/office/officeart/2005/8/layout/list1"/>
    <dgm:cxn modelId="{67200C91-0839-40A3-94A3-ADADDBC9737C}" type="presParOf" srcId="{FE82A93B-3AC9-46E3-B044-56911F34A80B}" destId="{F27E8591-A80D-4FA7-8574-1A963CC722A0}" srcOrd="9" destOrd="0" presId="urn:microsoft.com/office/officeart/2005/8/layout/list1"/>
    <dgm:cxn modelId="{74988A1D-D19D-4D7E-9427-C33D2CED3B30}" type="presParOf" srcId="{FE82A93B-3AC9-46E3-B044-56911F34A80B}" destId="{3E381208-14BF-4D7C-B1A9-07D21B2C530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A11CD-38DE-45FA-AB5A-772877A6F2C1}">
      <dsp:nvSpPr>
        <dsp:cNvPr id="0" name=""/>
        <dsp:cNvSpPr/>
      </dsp:nvSpPr>
      <dsp:spPr>
        <a:xfrm>
          <a:off x="9950209" y="1913265"/>
          <a:ext cx="91440" cy="608255"/>
        </a:xfrm>
        <a:custGeom>
          <a:avLst/>
          <a:gdLst/>
          <a:ahLst/>
          <a:cxnLst/>
          <a:rect l="0" t="0" r="0" b="0"/>
          <a:pathLst>
            <a:path>
              <a:moveTo>
                <a:pt x="45720" y="0"/>
              </a:moveTo>
              <a:lnTo>
                <a:pt x="45720" y="60825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D51F6-E0BC-41DE-82BF-07788A1E5215}">
      <dsp:nvSpPr>
        <dsp:cNvPr id="0" name=""/>
        <dsp:cNvSpPr/>
      </dsp:nvSpPr>
      <dsp:spPr>
        <a:xfrm>
          <a:off x="7394026" y="1913265"/>
          <a:ext cx="91440" cy="608255"/>
        </a:xfrm>
        <a:custGeom>
          <a:avLst/>
          <a:gdLst/>
          <a:ahLst/>
          <a:cxnLst/>
          <a:rect l="0" t="0" r="0" b="0"/>
          <a:pathLst>
            <a:path>
              <a:moveTo>
                <a:pt x="45720" y="0"/>
              </a:moveTo>
              <a:lnTo>
                <a:pt x="45720" y="60825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B1E9B-D46B-4844-BAF6-10C3305FF4DB}">
      <dsp:nvSpPr>
        <dsp:cNvPr id="0" name=""/>
        <dsp:cNvSpPr/>
      </dsp:nvSpPr>
      <dsp:spPr>
        <a:xfrm>
          <a:off x="3605472" y="1913265"/>
          <a:ext cx="1278091" cy="608255"/>
        </a:xfrm>
        <a:custGeom>
          <a:avLst/>
          <a:gdLst/>
          <a:ahLst/>
          <a:cxnLst/>
          <a:rect l="0" t="0" r="0" b="0"/>
          <a:pathLst>
            <a:path>
              <a:moveTo>
                <a:pt x="0" y="0"/>
              </a:moveTo>
              <a:lnTo>
                <a:pt x="0" y="414508"/>
              </a:lnTo>
              <a:lnTo>
                <a:pt x="1278091" y="414508"/>
              </a:lnTo>
              <a:lnTo>
                <a:pt x="1278091" y="60825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3EE14-4E27-4CBD-8BB6-D1FE1D034C5A}">
      <dsp:nvSpPr>
        <dsp:cNvPr id="0" name=""/>
        <dsp:cNvSpPr/>
      </dsp:nvSpPr>
      <dsp:spPr>
        <a:xfrm>
          <a:off x="2327381" y="1913265"/>
          <a:ext cx="1278091" cy="608255"/>
        </a:xfrm>
        <a:custGeom>
          <a:avLst/>
          <a:gdLst/>
          <a:ahLst/>
          <a:cxnLst/>
          <a:rect l="0" t="0" r="0" b="0"/>
          <a:pathLst>
            <a:path>
              <a:moveTo>
                <a:pt x="1278091" y="0"/>
              </a:moveTo>
              <a:lnTo>
                <a:pt x="1278091" y="414508"/>
              </a:lnTo>
              <a:lnTo>
                <a:pt x="0" y="414508"/>
              </a:lnTo>
              <a:lnTo>
                <a:pt x="0" y="60825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FE4E0-5AD3-4890-AF8A-E2E3A1CBD10B}">
      <dsp:nvSpPr>
        <dsp:cNvPr id="0" name=""/>
        <dsp:cNvSpPr/>
      </dsp:nvSpPr>
      <dsp:spPr>
        <a:xfrm>
          <a:off x="3579" y="585212"/>
          <a:ext cx="2091422" cy="132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ECB28-3E22-475D-841D-4BB7CF9455D8}">
      <dsp:nvSpPr>
        <dsp:cNvPr id="0" name=""/>
        <dsp:cNvSpPr/>
      </dsp:nvSpPr>
      <dsp:spPr>
        <a:xfrm>
          <a:off x="235959" y="805973"/>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CSFP is a federal program geared towards extremely low-income seniors 60+.</a:t>
          </a:r>
        </a:p>
      </dsp:txBody>
      <dsp:txXfrm>
        <a:off x="274856" y="844870"/>
        <a:ext cx="2013628" cy="1250259"/>
      </dsp:txXfrm>
    </dsp:sp>
    <dsp:sp modelId="{98863773-7EA0-49DE-BE64-E6281059641E}">
      <dsp:nvSpPr>
        <dsp:cNvPr id="0" name=""/>
        <dsp:cNvSpPr/>
      </dsp:nvSpPr>
      <dsp:spPr>
        <a:xfrm>
          <a:off x="2559761" y="585212"/>
          <a:ext cx="2091422" cy="132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E5E92-AF65-451B-AAA5-6659D07F9331}">
      <dsp:nvSpPr>
        <dsp:cNvPr id="0" name=""/>
        <dsp:cNvSpPr/>
      </dsp:nvSpPr>
      <dsp:spPr>
        <a:xfrm>
          <a:off x="2792142" y="805973"/>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Sites that serve these foods must collect racial and ethnic data on the application.</a:t>
          </a:r>
        </a:p>
      </dsp:txBody>
      <dsp:txXfrm>
        <a:off x="2831039" y="844870"/>
        <a:ext cx="2013628" cy="1250259"/>
      </dsp:txXfrm>
    </dsp:sp>
    <dsp:sp modelId="{676B0EA9-B189-4372-AF7B-534E59FCCD01}">
      <dsp:nvSpPr>
        <dsp:cNvPr id="0" name=""/>
        <dsp:cNvSpPr/>
      </dsp:nvSpPr>
      <dsp:spPr>
        <a:xfrm>
          <a:off x="1281670" y="2521520"/>
          <a:ext cx="2091422" cy="13280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5A336-1B1C-459B-B09A-057330FC0672}">
      <dsp:nvSpPr>
        <dsp:cNvPr id="0" name=""/>
        <dsp:cNvSpPr/>
      </dsp:nvSpPr>
      <dsp:spPr>
        <a:xfrm>
          <a:off x="1514050" y="2742281"/>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This information is used only for statistical purposes, and it does not affect a senior’s eligibility.</a:t>
          </a:r>
        </a:p>
      </dsp:txBody>
      <dsp:txXfrm>
        <a:off x="1552947" y="2781178"/>
        <a:ext cx="2013628" cy="1250259"/>
      </dsp:txXfrm>
    </dsp:sp>
    <dsp:sp modelId="{4629998B-01E7-4226-97BC-E9111DDB8A6F}">
      <dsp:nvSpPr>
        <dsp:cNvPr id="0" name=""/>
        <dsp:cNvSpPr/>
      </dsp:nvSpPr>
      <dsp:spPr>
        <a:xfrm>
          <a:off x="3837853" y="2521520"/>
          <a:ext cx="2091422" cy="19049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39AB2-5DF4-4339-B206-3FBB15BEBBEC}">
      <dsp:nvSpPr>
        <dsp:cNvPr id="0" name=""/>
        <dsp:cNvSpPr/>
      </dsp:nvSpPr>
      <dsp:spPr>
        <a:xfrm>
          <a:off x="4070233" y="2742281"/>
          <a:ext cx="2091422" cy="19049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the applicant does not self-identify, staff or volunteers involved with the intake process will obtain the data using other appropriate methods.  Let the client know.</a:t>
          </a:r>
        </a:p>
      </dsp:txBody>
      <dsp:txXfrm>
        <a:off x="4126026" y="2798074"/>
        <a:ext cx="1979836" cy="1793320"/>
      </dsp:txXfrm>
    </dsp:sp>
    <dsp:sp modelId="{46113EF5-D410-4333-B2DE-6BCF70F590E7}">
      <dsp:nvSpPr>
        <dsp:cNvPr id="0" name=""/>
        <dsp:cNvSpPr/>
      </dsp:nvSpPr>
      <dsp:spPr>
        <a:xfrm>
          <a:off x="6394035" y="585212"/>
          <a:ext cx="2091422" cy="132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DDC3-1F2E-49F8-B745-24C7F539ADEC}">
      <dsp:nvSpPr>
        <dsp:cNvPr id="0" name=""/>
        <dsp:cNvSpPr/>
      </dsp:nvSpPr>
      <dsp:spPr>
        <a:xfrm>
          <a:off x="6626415" y="805973"/>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This applications are stored with the distribution site’s files for 4 years.</a:t>
          </a:r>
        </a:p>
      </dsp:txBody>
      <dsp:txXfrm>
        <a:off x="6665312" y="844870"/>
        <a:ext cx="2013628" cy="1250259"/>
      </dsp:txXfrm>
    </dsp:sp>
    <dsp:sp modelId="{4162BAA7-BAC7-4209-B843-208D1FCBAFBE}">
      <dsp:nvSpPr>
        <dsp:cNvPr id="0" name=""/>
        <dsp:cNvSpPr/>
      </dsp:nvSpPr>
      <dsp:spPr>
        <a:xfrm>
          <a:off x="6394035" y="2521520"/>
          <a:ext cx="2091422" cy="13280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ACC37-8A65-4D54-AEC0-0D1A19964097}">
      <dsp:nvSpPr>
        <dsp:cNvPr id="0" name=""/>
        <dsp:cNvSpPr/>
      </dsp:nvSpPr>
      <dsp:spPr>
        <a:xfrm>
          <a:off x="6626415" y="2742281"/>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Limited personnel will have access to these files.</a:t>
          </a:r>
        </a:p>
      </dsp:txBody>
      <dsp:txXfrm>
        <a:off x="6665312" y="2781178"/>
        <a:ext cx="2013628" cy="1250259"/>
      </dsp:txXfrm>
    </dsp:sp>
    <dsp:sp modelId="{35AF4F09-8B6F-4E4F-95B8-155522A2B7A8}">
      <dsp:nvSpPr>
        <dsp:cNvPr id="0" name=""/>
        <dsp:cNvSpPr/>
      </dsp:nvSpPr>
      <dsp:spPr>
        <a:xfrm>
          <a:off x="8950218" y="585212"/>
          <a:ext cx="2091422" cy="132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B8BB9-C799-479D-A55D-D9A65683365B}">
      <dsp:nvSpPr>
        <dsp:cNvPr id="0" name=""/>
        <dsp:cNvSpPr/>
      </dsp:nvSpPr>
      <dsp:spPr>
        <a:xfrm>
          <a:off x="9182598" y="805973"/>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federal government uses this information to evaluate how effectively the program is reaching different populations.</a:t>
          </a:r>
        </a:p>
      </dsp:txBody>
      <dsp:txXfrm>
        <a:off x="9221495" y="844870"/>
        <a:ext cx="2013628" cy="1250259"/>
      </dsp:txXfrm>
    </dsp:sp>
    <dsp:sp modelId="{A7B45AC8-E9FA-46DA-8E97-B543E27DA10E}">
      <dsp:nvSpPr>
        <dsp:cNvPr id="0" name=""/>
        <dsp:cNvSpPr/>
      </dsp:nvSpPr>
      <dsp:spPr>
        <a:xfrm>
          <a:off x="8950218" y="2521520"/>
          <a:ext cx="2091422" cy="13280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02AB4-52BD-4ECD-A6E0-0520DA6D3844}">
      <dsp:nvSpPr>
        <dsp:cNvPr id="0" name=""/>
        <dsp:cNvSpPr/>
      </dsp:nvSpPr>
      <dsp:spPr>
        <a:xfrm>
          <a:off x="9182598" y="2742281"/>
          <a:ext cx="2091422" cy="13280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data shows if Food Banks are reaching the different races and ethnicities in their service area.</a:t>
          </a:r>
        </a:p>
      </dsp:txBody>
      <dsp:txXfrm>
        <a:off x="9221495" y="2781178"/>
        <a:ext cx="2013628" cy="1250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40A8-BA53-4D36-90E5-D66B4510EB29}">
      <dsp:nvSpPr>
        <dsp:cNvPr id="0" name=""/>
        <dsp:cNvSpPr/>
      </dsp:nvSpPr>
      <dsp:spPr>
        <a:xfrm>
          <a:off x="0" y="336161"/>
          <a:ext cx="8317133" cy="299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502" tIns="291592" rIns="64550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1. We may not discriminate against you on the basis of religion, a religious belief, a refusal to hold a religious belief, or a refusal to attend or participate in a religious practice;  </a:t>
          </a:r>
        </a:p>
        <a:p>
          <a:pPr marL="114300" lvl="1" indent="-114300" algn="l" defTabSz="622300">
            <a:lnSpc>
              <a:spcPct val="90000"/>
            </a:lnSpc>
            <a:spcBef>
              <a:spcPct val="0"/>
            </a:spcBef>
            <a:spcAft>
              <a:spcPct val="15000"/>
            </a:spcAft>
            <a:buChar char="•"/>
          </a:pPr>
          <a:r>
            <a:rPr lang="en-US" sz="1400" kern="1200"/>
            <a:t>2. We may not require you to attend or participate in any explicitly religious activities (including activities that involve overt religious content such as worship, religious instruction, or proselytization) that are offered by our organization, and any participation by you in such activities must be purely voluntary;  </a:t>
          </a:r>
        </a:p>
        <a:p>
          <a:pPr marL="114300" lvl="1" indent="-114300" algn="l" defTabSz="622300">
            <a:lnSpc>
              <a:spcPct val="90000"/>
            </a:lnSpc>
            <a:spcBef>
              <a:spcPct val="0"/>
            </a:spcBef>
            <a:spcAft>
              <a:spcPct val="15000"/>
            </a:spcAft>
            <a:buChar char="•"/>
          </a:pPr>
          <a:r>
            <a:rPr lang="en-US" sz="1400" kern="1200"/>
            <a:t>3. We must separate in time or location any privately funded explicitly religious activities (including activities that involve overt religious content such as worship, religious instruction, or proselytization) from activities supported with direct Federal financial assistance.</a:t>
          </a:r>
        </a:p>
        <a:p>
          <a:pPr marL="114300" lvl="1" indent="-114300" algn="l" defTabSz="622300">
            <a:lnSpc>
              <a:spcPct val="90000"/>
            </a:lnSpc>
            <a:spcBef>
              <a:spcPct val="0"/>
            </a:spcBef>
            <a:spcAft>
              <a:spcPct val="15000"/>
            </a:spcAft>
            <a:buChar char="•"/>
          </a:pPr>
          <a:r>
            <a:rPr lang="en-US" sz="1400" kern="1200"/>
            <a:t>Provides an option where to file a complaint and a hotline / text line to get food assistance elsewhere.</a:t>
          </a:r>
        </a:p>
      </dsp:txBody>
      <dsp:txXfrm>
        <a:off x="0" y="336161"/>
        <a:ext cx="8317133" cy="2998800"/>
      </dsp:txXfrm>
    </dsp:sp>
    <dsp:sp modelId="{9957D675-1F3C-4465-8B53-2CD30F17DBB1}">
      <dsp:nvSpPr>
        <dsp:cNvPr id="0" name=""/>
        <dsp:cNvSpPr/>
      </dsp:nvSpPr>
      <dsp:spPr>
        <a:xfrm>
          <a:off x="415856" y="129521"/>
          <a:ext cx="582199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7" tIns="0" rIns="220057" bIns="0" numCol="1" spcCol="1270" anchor="ctr" anchorCtr="0">
          <a:noAutofit/>
        </a:bodyPr>
        <a:lstStyle/>
        <a:p>
          <a:pPr marL="0" lvl="0" indent="0" algn="l" defTabSz="622300">
            <a:lnSpc>
              <a:spcPct val="90000"/>
            </a:lnSpc>
            <a:spcBef>
              <a:spcPct val="0"/>
            </a:spcBef>
            <a:spcAft>
              <a:spcPct val="35000"/>
            </a:spcAft>
            <a:buNone/>
          </a:pPr>
          <a:r>
            <a:rPr lang="en-US" sz="1400" kern="1200"/>
            <a:t>What the policy says:</a:t>
          </a:r>
        </a:p>
      </dsp:txBody>
      <dsp:txXfrm>
        <a:off x="436031" y="149696"/>
        <a:ext cx="5781643" cy="372930"/>
      </dsp:txXfrm>
    </dsp:sp>
    <dsp:sp modelId="{850343DC-CD28-472F-AF99-2DC4EB95D19D}">
      <dsp:nvSpPr>
        <dsp:cNvPr id="0" name=""/>
        <dsp:cNvSpPr/>
      </dsp:nvSpPr>
      <dsp:spPr>
        <a:xfrm>
          <a:off x="0" y="3617201"/>
          <a:ext cx="8317133"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502" tIns="291592" rIns="64550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Must be made available when applying and/or clearly posted for neighbors to see.</a:t>
          </a:r>
        </a:p>
        <a:p>
          <a:pPr marL="114300" lvl="1" indent="-114300" algn="l" defTabSz="622300">
            <a:lnSpc>
              <a:spcPct val="90000"/>
            </a:lnSpc>
            <a:spcBef>
              <a:spcPct val="0"/>
            </a:spcBef>
            <a:spcAft>
              <a:spcPct val="15000"/>
            </a:spcAft>
            <a:buChar char="•"/>
          </a:pPr>
          <a:r>
            <a:rPr lang="en-US" sz="1400" kern="1200"/>
            <a:t>It is put in both CSFP and TEFAP boxes.</a:t>
          </a:r>
        </a:p>
      </dsp:txBody>
      <dsp:txXfrm>
        <a:off x="0" y="3617201"/>
        <a:ext cx="8317133" cy="815850"/>
      </dsp:txXfrm>
    </dsp:sp>
    <dsp:sp modelId="{51C55E5E-4E26-4B72-8AF4-119C0BDAB359}">
      <dsp:nvSpPr>
        <dsp:cNvPr id="0" name=""/>
        <dsp:cNvSpPr/>
      </dsp:nvSpPr>
      <dsp:spPr>
        <a:xfrm>
          <a:off x="415856" y="3410561"/>
          <a:ext cx="582199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7" tIns="0" rIns="220057" bIns="0" numCol="1" spcCol="1270" anchor="ctr" anchorCtr="0">
          <a:noAutofit/>
        </a:bodyPr>
        <a:lstStyle/>
        <a:p>
          <a:pPr marL="0" lvl="0" indent="0" algn="l" defTabSz="622300">
            <a:lnSpc>
              <a:spcPct val="90000"/>
            </a:lnSpc>
            <a:spcBef>
              <a:spcPct val="0"/>
            </a:spcBef>
            <a:spcAft>
              <a:spcPct val="35000"/>
            </a:spcAft>
            <a:buNone/>
          </a:pPr>
          <a:r>
            <a:rPr lang="en-US" sz="1400" kern="1200"/>
            <a:t>Where it goes:</a:t>
          </a:r>
        </a:p>
      </dsp:txBody>
      <dsp:txXfrm>
        <a:off x="436031" y="3430736"/>
        <a:ext cx="5781643"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309D9-F06F-4D23-8004-CA89E3281CA4}">
      <dsp:nvSpPr>
        <dsp:cNvPr id="0" name=""/>
        <dsp:cNvSpPr/>
      </dsp:nvSpPr>
      <dsp:spPr>
        <a:xfrm>
          <a:off x="0" y="3164"/>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DA0B0-53BD-4CC2-AED9-672EBB59CC39}">
      <dsp:nvSpPr>
        <dsp:cNvPr id="0" name=""/>
        <dsp:cNvSpPr/>
      </dsp:nvSpPr>
      <dsp:spPr>
        <a:xfrm>
          <a:off x="203908" y="154832"/>
          <a:ext cx="370742" cy="370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6715A-C706-4383-B36F-12689CFC1F50}">
      <dsp:nvSpPr>
        <dsp:cNvPr id="0" name=""/>
        <dsp:cNvSpPr/>
      </dsp:nvSpPr>
      <dsp:spPr>
        <a:xfrm>
          <a:off x="778559" y="3164"/>
          <a:ext cx="452628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US" sz="1900" kern="1200"/>
            <a:t>Identify the Problem</a:t>
          </a:r>
        </a:p>
      </dsp:txBody>
      <dsp:txXfrm>
        <a:off x="778559" y="3164"/>
        <a:ext cx="4526280" cy="674077"/>
      </dsp:txXfrm>
    </dsp:sp>
    <dsp:sp modelId="{998427F7-457D-48DC-9595-B80CBFE768F2}">
      <dsp:nvSpPr>
        <dsp:cNvPr id="0" name=""/>
        <dsp:cNvSpPr/>
      </dsp:nvSpPr>
      <dsp:spPr>
        <a:xfrm>
          <a:off x="5304839" y="3164"/>
          <a:ext cx="475356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755650">
            <a:lnSpc>
              <a:spcPct val="100000"/>
            </a:lnSpc>
            <a:spcBef>
              <a:spcPct val="0"/>
            </a:spcBef>
            <a:spcAft>
              <a:spcPct val="35000"/>
            </a:spcAft>
            <a:buNone/>
          </a:pPr>
          <a:r>
            <a:rPr lang="en-US" sz="1700" kern="1200"/>
            <a:t>Based on the information the client gave you</a:t>
          </a:r>
        </a:p>
      </dsp:txBody>
      <dsp:txXfrm>
        <a:off x="5304839" y="3164"/>
        <a:ext cx="4753560" cy="674077"/>
      </dsp:txXfrm>
    </dsp:sp>
    <dsp:sp modelId="{B35721AE-6233-4A06-831D-9475DAEC3581}">
      <dsp:nvSpPr>
        <dsp:cNvPr id="0" name=""/>
        <dsp:cNvSpPr/>
      </dsp:nvSpPr>
      <dsp:spPr>
        <a:xfrm>
          <a:off x="0" y="845761"/>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235D7-354C-43B5-A26B-A04911649B30}">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B8A8E-8EE7-4171-8E94-593E5799BA13}">
      <dsp:nvSpPr>
        <dsp:cNvPr id="0" name=""/>
        <dsp:cNvSpPr/>
      </dsp:nvSpPr>
      <dsp:spPr>
        <a:xfrm>
          <a:off x="778559" y="845761"/>
          <a:ext cx="452628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US" sz="1900" kern="1200"/>
            <a:t>Determine a Solution</a:t>
          </a:r>
        </a:p>
      </dsp:txBody>
      <dsp:txXfrm>
        <a:off x="778559" y="845761"/>
        <a:ext cx="4526280" cy="674077"/>
      </dsp:txXfrm>
    </dsp:sp>
    <dsp:sp modelId="{634DD52B-E564-4D8F-8ACC-5E0A474FE281}">
      <dsp:nvSpPr>
        <dsp:cNvPr id="0" name=""/>
        <dsp:cNvSpPr/>
      </dsp:nvSpPr>
      <dsp:spPr>
        <a:xfrm>
          <a:off x="5304839" y="845761"/>
          <a:ext cx="475356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755650">
            <a:lnSpc>
              <a:spcPct val="100000"/>
            </a:lnSpc>
            <a:spcBef>
              <a:spcPct val="0"/>
            </a:spcBef>
            <a:spcAft>
              <a:spcPct val="35000"/>
            </a:spcAft>
            <a:buNone/>
          </a:pPr>
          <a:r>
            <a:rPr lang="en-US" sz="1700" kern="1200"/>
            <a:t>Depending on the specifics, the solution may involve calling the client again</a:t>
          </a:r>
        </a:p>
      </dsp:txBody>
      <dsp:txXfrm>
        <a:off x="5304839" y="845761"/>
        <a:ext cx="4753560" cy="674077"/>
      </dsp:txXfrm>
    </dsp:sp>
    <dsp:sp modelId="{0DC3C63B-4156-4266-BC94-48FE398F9AE7}">
      <dsp:nvSpPr>
        <dsp:cNvPr id="0" name=""/>
        <dsp:cNvSpPr/>
      </dsp:nvSpPr>
      <dsp:spPr>
        <a:xfrm>
          <a:off x="0" y="1688357"/>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71466-B16D-4BE7-A48D-C861B1EB8EFB}">
      <dsp:nvSpPr>
        <dsp:cNvPr id="0" name=""/>
        <dsp:cNvSpPr/>
      </dsp:nvSpPr>
      <dsp:spPr>
        <a:xfrm>
          <a:off x="203908" y="1840024"/>
          <a:ext cx="370742" cy="370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E90C3-51F4-4A86-B6C9-CA217F6FEA7C}">
      <dsp:nvSpPr>
        <dsp:cNvPr id="0" name=""/>
        <dsp:cNvSpPr/>
      </dsp:nvSpPr>
      <dsp:spPr>
        <a:xfrm>
          <a:off x="778559" y="1688357"/>
          <a:ext cx="452628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US" sz="1900" kern="1200"/>
            <a:t>Gain Approval from the Client</a:t>
          </a:r>
        </a:p>
      </dsp:txBody>
      <dsp:txXfrm>
        <a:off x="778559" y="1688357"/>
        <a:ext cx="4526280" cy="674077"/>
      </dsp:txXfrm>
    </dsp:sp>
    <dsp:sp modelId="{85CC3CF5-B305-43DE-BA7F-032A0C730CE9}">
      <dsp:nvSpPr>
        <dsp:cNvPr id="0" name=""/>
        <dsp:cNvSpPr/>
      </dsp:nvSpPr>
      <dsp:spPr>
        <a:xfrm>
          <a:off x="5304839" y="1688357"/>
          <a:ext cx="475356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755650">
            <a:lnSpc>
              <a:spcPct val="100000"/>
            </a:lnSpc>
            <a:spcBef>
              <a:spcPct val="0"/>
            </a:spcBef>
            <a:spcAft>
              <a:spcPct val="35000"/>
            </a:spcAft>
            <a:buNone/>
          </a:pPr>
          <a:r>
            <a:rPr lang="en-US" sz="1700" kern="1200"/>
            <a:t>If the client doesn’t agree to the proposed solution, it will solve nothing.</a:t>
          </a:r>
        </a:p>
      </dsp:txBody>
      <dsp:txXfrm>
        <a:off x="5304839" y="1688357"/>
        <a:ext cx="4753560" cy="674077"/>
      </dsp:txXfrm>
    </dsp:sp>
    <dsp:sp modelId="{BA22F414-347C-45EA-99DE-D69B254E823B}">
      <dsp:nvSpPr>
        <dsp:cNvPr id="0" name=""/>
        <dsp:cNvSpPr/>
      </dsp:nvSpPr>
      <dsp:spPr>
        <a:xfrm>
          <a:off x="0" y="2530953"/>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701D9-1998-4281-9920-E8E91905DA65}">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11EC7-6784-48D3-9774-22CE66016C8C}">
      <dsp:nvSpPr>
        <dsp:cNvPr id="0" name=""/>
        <dsp:cNvSpPr/>
      </dsp:nvSpPr>
      <dsp:spPr>
        <a:xfrm>
          <a:off x="778559" y="2530953"/>
          <a:ext cx="452628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US" sz="1900" kern="1200"/>
            <a:t>Make an Agreement</a:t>
          </a:r>
        </a:p>
      </dsp:txBody>
      <dsp:txXfrm>
        <a:off x="778559" y="2530953"/>
        <a:ext cx="4526280" cy="674077"/>
      </dsp:txXfrm>
    </dsp:sp>
    <dsp:sp modelId="{30951130-3E6F-49C3-A995-D985D96C2212}">
      <dsp:nvSpPr>
        <dsp:cNvPr id="0" name=""/>
        <dsp:cNvSpPr/>
      </dsp:nvSpPr>
      <dsp:spPr>
        <a:xfrm>
          <a:off x="5304839" y="2530953"/>
          <a:ext cx="475356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755650">
            <a:lnSpc>
              <a:spcPct val="100000"/>
            </a:lnSpc>
            <a:spcBef>
              <a:spcPct val="0"/>
            </a:spcBef>
            <a:spcAft>
              <a:spcPct val="35000"/>
            </a:spcAft>
            <a:buNone/>
          </a:pPr>
          <a:r>
            <a:rPr lang="en-US" sz="1700" kern="1200"/>
            <a:t>You and the client should determine what, when, by whom it will be done.</a:t>
          </a:r>
        </a:p>
      </dsp:txBody>
      <dsp:txXfrm>
        <a:off x="5304839" y="2530953"/>
        <a:ext cx="4753560" cy="674077"/>
      </dsp:txXfrm>
    </dsp:sp>
    <dsp:sp modelId="{4EFE0743-0A28-4ED0-BC38-9587460D0E37}">
      <dsp:nvSpPr>
        <dsp:cNvPr id="0" name=""/>
        <dsp:cNvSpPr/>
      </dsp:nvSpPr>
      <dsp:spPr>
        <a:xfrm>
          <a:off x="0" y="3373550"/>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0F5B89-DB61-482A-AD7D-C6FC2F2E0979}">
      <dsp:nvSpPr>
        <dsp:cNvPr id="0" name=""/>
        <dsp:cNvSpPr/>
      </dsp:nvSpPr>
      <dsp:spPr>
        <a:xfrm>
          <a:off x="203908" y="3525217"/>
          <a:ext cx="370742" cy="3707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91DD-56B9-42C9-A190-BED7149F5F32}">
      <dsp:nvSpPr>
        <dsp:cNvPr id="0" name=""/>
        <dsp:cNvSpPr/>
      </dsp:nvSpPr>
      <dsp:spPr>
        <a:xfrm>
          <a:off x="778559" y="3373550"/>
          <a:ext cx="452628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US" sz="1900" kern="1200"/>
            <a:t>Follow Up</a:t>
          </a:r>
        </a:p>
      </dsp:txBody>
      <dsp:txXfrm>
        <a:off x="778559" y="3373550"/>
        <a:ext cx="4526280" cy="674077"/>
      </dsp:txXfrm>
    </dsp:sp>
    <dsp:sp modelId="{031D739B-2C47-4B22-9D79-9DD133C6C250}">
      <dsp:nvSpPr>
        <dsp:cNvPr id="0" name=""/>
        <dsp:cNvSpPr/>
      </dsp:nvSpPr>
      <dsp:spPr>
        <a:xfrm>
          <a:off x="5304839" y="3373550"/>
          <a:ext cx="475356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755650">
            <a:lnSpc>
              <a:spcPct val="100000"/>
            </a:lnSpc>
            <a:spcBef>
              <a:spcPct val="0"/>
            </a:spcBef>
            <a:spcAft>
              <a:spcPct val="35000"/>
            </a:spcAft>
            <a:buNone/>
          </a:pPr>
          <a:r>
            <a:rPr lang="en-US" sz="1700" kern="1200"/>
            <a:t>Make sure that the client is satisfied and provide feedback.</a:t>
          </a:r>
        </a:p>
      </dsp:txBody>
      <dsp:txXfrm>
        <a:off x="5304839" y="3373550"/>
        <a:ext cx="4753560" cy="674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0941B-CE38-4253-9B1E-EB38BF61FAEA}">
      <dsp:nvSpPr>
        <dsp:cNvPr id="0" name=""/>
        <dsp:cNvSpPr/>
      </dsp:nvSpPr>
      <dsp:spPr>
        <a:xfrm>
          <a:off x="0" y="191932"/>
          <a:ext cx="10058399" cy="1269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This is prior to serving.  The State wants to evaluate what things do pantries have in place to avoid discrimination.  The State uses this to along with an inspection form to approve pantries to serve and to store federal foods.</a:t>
          </a:r>
        </a:p>
        <a:p>
          <a:pPr marL="114300" lvl="1" indent="-114300" algn="l" defTabSz="577850">
            <a:lnSpc>
              <a:spcPct val="90000"/>
            </a:lnSpc>
            <a:spcBef>
              <a:spcPct val="0"/>
            </a:spcBef>
            <a:spcAft>
              <a:spcPct val="15000"/>
            </a:spcAft>
            <a:buChar char="•"/>
          </a:pPr>
          <a:r>
            <a:rPr lang="en-US" sz="1300" kern="1200" dirty="0"/>
            <a:t>Assure to operate the program in compliance with all of the nondiscrimination laws, regulations, instructions, policies, and guidelines.</a:t>
          </a:r>
        </a:p>
      </dsp:txBody>
      <dsp:txXfrm>
        <a:off x="0" y="191932"/>
        <a:ext cx="10058399" cy="1269450"/>
      </dsp:txXfrm>
    </dsp:sp>
    <dsp:sp modelId="{73F34CF4-F6BC-4FFF-AF11-8DA957B79785}">
      <dsp:nvSpPr>
        <dsp:cNvPr id="0" name=""/>
        <dsp:cNvSpPr/>
      </dsp:nvSpPr>
      <dsp:spPr>
        <a:xfrm>
          <a:off x="502920" y="5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US" sz="1300" kern="1200"/>
            <a:t>Pre-Award Compliance Review</a:t>
          </a:r>
        </a:p>
      </dsp:txBody>
      <dsp:txXfrm>
        <a:off x="521654" y="18786"/>
        <a:ext cx="7003412" cy="346292"/>
      </dsp:txXfrm>
    </dsp:sp>
    <dsp:sp modelId="{1E01287E-E3DD-4298-B4D2-742E62F85A66}">
      <dsp:nvSpPr>
        <dsp:cNvPr id="0" name=""/>
        <dsp:cNvSpPr/>
      </dsp:nvSpPr>
      <dsp:spPr>
        <a:xfrm>
          <a:off x="0" y="1723463"/>
          <a:ext cx="10058399"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Are staff/volunteers discriminating neighbors on any of the protected classes?</a:t>
          </a:r>
        </a:p>
        <a:p>
          <a:pPr marL="114300" lvl="1" indent="-114300" algn="l" defTabSz="577850">
            <a:lnSpc>
              <a:spcPct val="90000"/>
            </a:lnSpc>
            <a:spcBef>
              <a:spcPct val="0"/>
            </a:spcBef>
            <a:spcAft>
              <a:spcPct val="15000"/>
            </a:spcAft>
            <a:buChar char="•"/>
          </a:pPr>
          <a:r>
            <a:rPr lang="en-US" sz="1300" kern="1200"/>
            <a:t>Do printed materials contain the full Nondiscrimination Statement?</a:t>
          </a:r>
        </a:p>
        <a:p>
          <a:pPr marL="114300" lvl="1" indent="-114300" algn="l" defTabSz="577850">
            <a:lnSpc>
              <a:spcPct val="90000"/>
            </a:lnSpc>
            <a:spcBef>
              <a:spcPct val="0"/>
            </a:spcBef>
            <a:spcAft>
              <a:spcPct val="15000"/>
            </a:spcAft>
            <a:buChar char="•"/>
          </a:pPr>
          <a:r>
            <a:rPr lang="en-US" sz="1300" kern="1200"/>
            <a:t>Is the “And Justice For All” poster displayed?</a:t>
          </a:r>
        </a:p>
        <a:p>
          <a:pPr marL="114300" lvl="1" indent="-114300" algn="l" defTabSz="577850">
            <a:lnSpc>
              <a:spcPct val="90000"/>
            </a:lnSpc>
            <a:spcBef>
              <a:spcPct val="0"/>
            </a:spcBef>
            <a:spcAft>
              <a:spcPct val="15000"/>
            </a:spcAft>
            <a:buChar char="•"/>
          </a:pPr>
          <a:r>
            <a:rPr lang="en-US" sz="1300" kern="1200"/>
            <a:t>Are the complaint forms available to neighbors?</a:t>
          </a:r>
        </a:p>
        <a:p>
          <a:pPr marL="114300" lvl="1" indent="-114300" algn="l" defTabSz="577850">
            <a:lnSpc>
              <a:spcPct val="90000"/>
            </a:lnSpc>
            <a:spcBef>
              <a:spcPct val="0"/>
            </a:spcBef>
            <a:spcAft>
              <a:spcPct val="15000"/>
            </a:spcAft>
            <a:buChar char="•"/>
          </a:pPr>
          <a:r>
            <a:rPr lang="en-US" sz="1300" kern="1200"/>
            <a:t>Is program information available to all?</a:t>
          </a:r>
        </a:p>
        <a:p>
          <a:pPr marL="114300" lvl="1" indent="-114300" algn="l" defTabSz="577850">
            <a:lnSpc>
              <a:spcPct val="90000"/>
            </a:lnSpc>
            <a:spcBef>
              <a:spcPct val="0"/>
            </a:spcBef>
            <a:spcAft>
              <a:spcPct val="15000"/>
            </a:spcAft>
            <a:buChar char="•"/>
          </a:pPr>
          <a:r>
            <a:rPr lang="en-US" sz="1300" kern="1200"/>
            <a:t>Are religious organizations requiring or implying a need to participate in religious activities to get food?</a:t>
          </a:r>
        </a:p>
        <a:p>
          <a:pPr marL="114300" lvl="1" indent="-114300" algn="l" defTabSz="577850">
            <a:lnSpc>
              <a:spcPct val="90000"/>
            </a:lnSpc>
            <a:spcBef>
              <a:spcPct val="0"/>
            </a:spcBef>
            <a:spcAft>
              <a:spcPct val="15000"/>
            </a:spcAft>
            <a:buChar char="•"/>
          </a:pPr>
          <a:r>
            <a:rPr lang="en-US" sz="1300" kern="1200"/>
            <a:t>This may or may not be scheduled in advance.  The federal government, the state, and the Foodbank reserve the right to stop by during any distribution without prior notice.</a:t>
          </a:r>
        </a:p>
      </dsp:txBody>
      <dsp:txXfrm>
        <a:off x="0" y="1723463"/>
        <a:ext cx="10058399" cy="1965600"/>
      </dsp:txXfrm>
    </dsp:sp>
    <dsp:sp modelId="{E9251B5D-E7DA-42ED-B5A7-530C2688463D}">
      <dsp:nvSpPr>
        <dsp:cNvPr id="0" name=""/>
        <dsp:cNvSpPr/>
      </dsp:nvSpPr>
      <dsp:spPr>
        <a:xfrm>
          <a:off x="502920" y="153158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US" sz="1300" kern="1200"/>
            <a:t>Routine / Post Award Compliance Review</a:t>
          </a:r>
        </a:p>
      </dsp:txBody>
      <dsp:txXfrm>
        <a:off x="521654" y="1550316"/>
        <a:ext cx="7003412" cy="346292"/>
      </dsp:txXfrm>
    </dsp:sp>
    <dsp:sp modelId="{3E381208-14BF-4D7C-B1A9-07D21B2C5308}">
      <dsp:nvSpPr>
        <dsp:cNvPr id="0" name=""/>
        <dsp:cNvSpPr/>
      </dsp:nvSpPr>
      <dsp:spPr>
        <a:xfrm>
          <a:off x="0" y="3951143"/>
          <a:ext cx="10058399"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This is to follow-up on discrimination complaints and to investigate if there’s any evidence to support the complaint.</a:t>
          </a:r>
        </a:p>
        <a:p>
          <a:pPr marL="114300" lvl="1" indent="-114300" algn="l" defTabSz="577850">
            <a:lnSpc>
              <a:spcPct val="90000"/>
            </a:lnSpc>
            <a:spcBef>
              <a:spcPct val="0"/>
            </a:spcBef>
            <a:spcAft>
              <a:spcPct val="15000"/>
            </a:spcAft>
            <a:buChar char="•"/>
          </a:pPr>
          <a:r>
            <a:rPr lang="en-US" sz="1300" kern="1200"/>
            <a:t>Is there a history of statistical underrepresentation of particular group(s)?</a:t>
          </a:r>
        </a:p>
        <a:p>
          <a:pPr marL="114300" lvl="1" indent="-114300" algn="l" defTabSz="577850">
            <a:lnSpc>
              <a:spcPct val="90000"/>
            </a:lnSpc>
            <a:spcBef>
              <a:spcPct val="0"/>
            </a:spcBef>
            <a:spcAft>
              <a:spcPct val="15000"/>
            </a:spcAft>
            <a:buChar char="•"/>
          </a:pPr>
          <a:r>
            <a:rPr lang="en-US" sz="1300" kern="1200"/>
            <a:t>This may or may not be scheduled in advance.  The federal government, the state, and the Foodbank reserve the right to stop by during any distribution without prior notice.</a:t>
          </a:r>
        </a:p>
      </dsp:txBody>
      <dsp:txXfrm>
        <a:off x="0" y="3951143"/>
        <a:ext cx="10058399" cy="1310400"/>
      </dsp:txXfrm>
    </dsp:sp>
    <dsp:sp modelId="{A3B33E9F-2B3C-413D-BDB1-786C059B2260}">
      <dsp:nvSpPr>
        <dsp:cNvPr id="0" name=""/>
        <dsp:cNvSpPr/>
      </dsp:nvSpPr>
      <dsp:spPr>
        <a:xfrm>
          <a:off x="502920" y="3759263"/>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US" sz="1300" kern="1200"/>
            <a:t>Special Compliance Review</a:t>
          </a:r>
        </a:p>
      </dsp:txBody>
      <dsp:txXfrm>
        <a:off x="521654" y="3777997"/>
        <a:ext cx="700341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A663F-0F71-4941-839F-4D376A50B153}"/>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142CB8-EC67-47AC-810C-39EACC3AA53C}"/>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FA1F8F58-3262-4466-8DB1-B329F63F404F}" type="datetimeFigureOut">
              <a:rPr lang="en-US" smtClean="0"/>
              <a:t>12/6/2024</a:t>
            </a:fld>
            <a:endParaRPr lang="en-US" dirty="0"/>
          </a:p>
        </p:txBody>
      </p:sp>
      <p:sp>
        <p:nvSpPr>
          <p:cNvPr id="4" name="Footer Placeholder 3">
            <a:extLst>
              <a:ext uri="{FF2B5EF4-FFF2-40B4-BE49-F238E27FC236}">
                <a16:creationId xmlns:a16="http://schemas.microsoft.com/office/drawing/2014/main" id="{87EB2D2D-60E4-477E-84AF-48DE5C24FA03}"/>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5F6F142-CFE2-4AA2-8A1E-CADC565C2418}"/>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6FF595F6-1BED-4F30-933F-F0CD66CEE780}" type="slidenum">
              <a:rPr lang="en-US" smtClean="0"/>
              <a:t>‹#›</a:t>
            </a:fld>
            <a:endParaRPr lang="en-US" dirty="0"/>
          </a:p>
        </p:txBody>
      </p:sp>
    </p:spTree>
    <p:extLst>
      <p:ext uri="{BB962C8B-B14F-4D97-AF65-F5344CB8AC3E}">
        <p14:creationId xmlns:p14="http://schemas.microsoft.com/office/powerpoint/2010/main" val="350154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3CBCF71C-E8D2-4E49-B04C-B160BC17D861}" type="datetimeFigureOut">
              <a:rPr lang="en-US" smtClean="0"/>
              <a:t>12/6/2024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2D76E09-41B7-FE4E-B099-04DFD58B8CF1}" type="slidenum">
              <a:rPr lang="en-US" smtClean="0"/>
              <a:t>‹#›</a:t>
            </a:fld>
            <a:endParaRPr lang="en-US" dirty="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D0534-BB92-D249-82B9-49A38E7BB51A}" type="datetime1">
              <a:rPr lang="en-US" smtClean="0"/>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26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22B72-5EFB-2B4D-BBDF-916337A53DC6}" type="datetime1">
              <a:rPr lang="en-US" smtClean="0"/>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689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6B05E1-C71E-544E-9F74-844878BC4783}" type="datetime1">
              <a:rPr lang="en-US" smtClean="0"/>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65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E8AFE-A49F-3347-91BC-9E8CE1BCC4B4}" type="datetime1">
              <a:rPr lang="en-US" smtClean="0"/>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50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EA109CB-DDDB-7949-A85C-355CAB3D7576}" type="datetime1">
              <a:rPr lang="en-US" smtClean="0"/>
              <a:t>12/6/2024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5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E56BB9-C860-D945-A0DA-AC84E1154E6B}" type="datetime1">
              <a:rPr lang="en-US" smtClean="0"/>
              <a:t>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1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C5F966-147F-B24F-8855-ADF4B9638779}" type="datetime1">
              <a:rPr lang="en-US" smtClean="0"/>
              <a:t>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268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BB21E-6508-274A-8215-090AB0A8BFD7}" type="datetime1">
              <a:rPr lang="en-US" smtClean="0"/>
              <a:t>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46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E3B75-9C36-5140-9B2C-4AB02DB5CE55}" type="datetime1">
              <a:rPr lang="en-US" smtClean="0"/>
              <a:t>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5107-D26A-8749-91B4-BDF6C1B6361A}" type="datetime1">
              <a:rPr lang="en-US" smtClean="0"/>
              <a:t>12/6/2024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67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C6945-859D-154B-9E61-3980F2B5BC84}" type="datetime1">
              <a:rPr lang="en-US" smtClean="0"/>
              <a:t>12/6/2024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37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2B6D2D-DD65-7542-B616-C09BD0686257}" type="datetime1">
              <a:rPr lang="en-US" smtClean="0"/>
              <a:t>12/6/2024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9046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creativecommons.org/licenses/by-sa/3.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lickr.com/photos/number7cloud/32422207201/"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ethe.de/ins/in/en/spr/mag/20941803.html"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ohss.dhs.gov/topics/immigration/state-immigration-data-sheets/state-immigration-statist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r_Sqfx45zn8&amp;t=3s"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blog.ncce.org/2019/11/19/teachable-moment-ep12-microsoft-translator-for-conferen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ensus.gov/acs/" TargetMode="External"/><Relationship Id="rId2" Type="http://schemas.openxmlformats.org/officeDocument/2006/relationships/hyperlink" Target="http://www.lep.gov/maps/" TargetMode="External"/><Relationship Id="rId1" Type="http://schemas.openxmlformats.org/officeDocument/2006/relationships/slideLayout" Target="../slideLayouts/slideLayout2.xml"/><Relationship Id="rId4" Type="http://schemas.openxmlformats.org/officeDocument/2006/relationships/hyperlink" Target="http://www.migrationpolicy.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awpixel.com/search/disability?sort=curated&amp;page=1" TargetMode="External"/><Relationship Id="rId2" Type="http://schemas.openxmlformats.org/officeDocument/2006/relationships/image" Target="../media/image15.1"/><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creativecommons.org/licenses/by-nc-nd/3.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kitchenandresidentialdesign.com/2019/09/making-home-modifications-for-children.html"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png"/><Relationship Id="rId4" Type="http://schemas.openxmlformats.org/officeDocument/2006/relationships/hyperlink" Target="https://en.wikipedia.org/wiki/Bu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microsoft.com/office/2007/relationships/hdphoto" Target="../media/hdphoto3.wdp"/><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da.gov/topics/service-animals/" TargetMode="External"/><Relationship Id="rId5" Type="http://schemas.openxmlformats.org/officeDocument/2006/relationships/hyperlink" Target="http://www.campbellpropertymanagement.com/blog/"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knowlaw.in/index.php/2021/04/20/uniform-civil-code-laying-the-bedrock/" TargetMode="External"/><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orbes.com/advisor/business/customer-service-skills/"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domainpictures.net/en/view-image.php?image=177017&amp;picture=-"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creativecommons.org/licenses/by-nc-nd/3.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iris.peabody.vanderbilt.edu/module/beh1/cresource/q2/p09/" TargetMode="Externa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forbes.com/advisor/business/customer-service-skills/" TargetMode="External"/><Relationship Id="rId3" Type="http://schemas.openxmlformats.org/officeDocument/2006/relationships/image" Target="../media/image34.png"/><Relationship Id="rId7" Type="http://schemas.openxmlformats.org/officeDocument/2006/relationships/hyperlink" Target="https://www.fns.usda.gov/civil-right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ada.gov/topics/service-animals/" TargetMode="External"/><Relationship Id="rId5" Type="http://schemas.openxmlformats.org/officeDocument/2006/relationships/image" Target="../media/image7.png"/><Relationship Id="rId4" Type="http://schemas.openxmlformats.org/officeDocument/2006/relationships/image" Target="../media/image35.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microsoft.com/office/2007/relationships/hdphoto" Target="../media/hdphoto3.wdp"/><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fns.usda.gov/cr/assistance-tagline-translations" TargetMode="External"/><Relationship Id="rId5" Type="http://schemas.openxmlformats.org/officeDocument/2006/relationships/hyperlink" Target="http://ux.stackexchange.com/questions/85175/is-a-notification-counter-needed"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ns.usda.gov/cr/justice-all-posters-guidance-translations" TargetMode="External"/><Relationship Id="rId2" Type="http://schemas.openxmlformats.org/officeDocument/2006/relationships/hyperlink" Target="https://www.fns.usda.gov/cr/fns-nondiscrimination-statement"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AFFF9-9E6F-D731-3774-4DC344855DE8}"/>
              </a:ext>
            </a:extLst>
          </p:cNvPr>
          <p:cNvSpPr>
            <a:spLocks noGrp="1"/>
          </p:cNvSpPr>
          <p:nvPr>
            <p:ph type="ctrTitle"/>
          </p:nvPr>
        </p:nvSpPr>
        <p:spPr>
          <a:xfrm>
            <a:off x="6556100" y="1360493"/>
            <a:ext cx="4972511" cy="3106732"/>
          </a:xfrm>
        </p:spPr>
        <p:txBody>
          <a:bodyPr anchor="b">
            <a:normAutofit/>
          </a:bodyPr>
          <a:lstStyle/>
          <a:p>
            <a:r>
              <a:rPr lang="en-US" sz="7200" dirty="0"/>
              <a:t>Civil rights</a:t>
            </a:r>
          </a:p>
        </p:txBody>
      </p:sp>
      <p:sp>
        <p:nvSpPr>
          <p:cNvPr id="3" name="Subtitle 2">
            <a:extLst>
              <a:ext uri="{FF2B5EF4-FFF2-40B4-BE49-F238E27FC236}">
                <a16:creationId xmlns:a16="http://schemas.microsoft.com/office/drawing/2014/main" id="{32713D30-1936-6E53-D945-EBADC6A8208B}"/>
              </a:ext>
            </a:extLst>
          </p:cNvPr>
          <p:cNvSpPr>
            <a:spLocks noGrp="1"/>
          </p:cNvSpPr>
          <p:nvPr>
            <p:ph type="subTitle" idx="1"/>
          </p:nvPr>
        </p:nvSpPr>
        <p:spPr>
          <a:xfrm>
            <a:off x="6556100" y="4687316"/>
            <a:ext cx="4972512" cy="1517088"/>
          </a:xfrm>
        </p:spPr>
        <p:txBody>
          <a:bodyPr>
            <a:normAutofit/>
          </a:bodyPr>
          <a:lstStyle/>
          <a:p>
            <a:r>
              <a:rPr lang="en-US" dirty="0"/>
              <a:t>“the nonpolitical rights of a citizen”</a:t>
            </a:r>
          </a:p>
          <a:p>
            <a:endParaRPr lang="en-US" dirty="0"/>
          </a:p>
        </p:txBody>
      </p:sp>
      <p:pic>
        <p:nvPicPr>
          <p:cNvPr id="4" name="Picture 3">
            <a:extLst>
              <a:ext uri="{FF2B5EF4-FFF2-40B4-BE49-F238E27FC236}">
                <a16:creationId xmlns:a16="http://schemas.microsoft.com/office/drawing/2014/main" id="{EBD8E89F-FEAF-61FB-FD58-DC5093E3CA3F}"/>
              </a:ext>
            </a:extLst>
          </p:cNvPr>
          <p:cNvPicPr>
            <a:picLocks noChangeAspect="1"/>
          </p:cNvPicPr>
          <p:nvPr/>
        </p:nvPicPr>
        <p:blipFill rotWithShape="1">
          <a:blip r:embed="rId2"/>
          <a:srcRect t="3166" r="2" b="1133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1" name="Freeform: Shape 1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55360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1F67-04D8-75E8-F3B5-1A20D3518D7E}"/>
              </a:ext>
            </a:extLst>
          </p:cNvPr>
          <p:cNvSpPr>
            <a:spLocks noGrp="1"/>
          </p:cNvSpPr>
          <p:nvPr>
            <p:ph type="title"/>
          </p:nvPr>
        </p:nvSpPr>
        <p:spPr>
          <a:xfrm>
            <a:off x="6400800" y="484632"/>
            <a:ext cx="5299586" cy="1609344"/>
          </a:xfrm>
          <a:ln>
            <a:noFill/>
          </a:ln>
        </p:spPr>
        <p:txBody>
          <a:bodyPr>
            <a:normAutofit/>
          </a:bodyPr>
          <a:lstStyle/>
          <a:p>
            <a:r>
              <a:rPr lang="en-US" sz="4000"/>
              <a:t>LEPs</a:t>
            </a:r>
          </a:p>
        </p:txBody>
      </p:sp>
      <p:pic>
        <p:nvPicPr>
          <p:cNvPr id="5" name="Picture Placeholder 7" descr="A child holding a sign">
            <a:extLst>
              <a:ext uri="{FF2B5EF4-FFF2-40B4-BE49-F238E27FC236}">
                <a16:creationId xmlns:a16="http://schemas.microsoft.com/office/drawing/2014/main" id="{1038B6A1-6156-1794-9264-ECE459E42A0C}"/>
              </a:ext>
            </a:extLst>
          </p:cNvPr>
          <p:cNvPicPr>
            <a:picLocks noChangeAspect="1"/>
          </p:cNvPicPr>
          <p:nvPr/>
        </p:nvPicPr>
        <p:blipFill>
          <a:blip r:embed="rId4">
            <a:extLst>
              <a:ext uri="{837473B0-CC2E-450A-ABE3-18F120FF3D39}">
                <a1611:picAttrSrcUrl xmlns:a1611="http://schemas.microsoft.com/office/drawing/2016/11/main" r:id="rId5"/>
              </a:ext>
            </a:extLst>
          </a:blip>
          <a:srcRect l="8561" r="8561"/>
          <a:stretch>
            <a:fillRect/>
          </a:stretch>
        </p:blipFill>
        <p:spPr>
          <a:xfrm>
            <a:off x="633999" y="1375340"/>
            <a:ext cx="5112461" cy="4117580"/>
          </a:xfrm>
          <a:prstGeom prst="rect">
            <a:avLst/>
          </a:prstGeom>
        </p:spPr>
      </p:pic>
      <p:sp>
        <p:nvSpPr>
          <p:cNvPr id="3" name="Content Placeholder 2">
            <a:extLst>
              <a:ext uri="{FF2B5EF4-FFF2-40B4-BE49-F238E27FC236}">
                <a16:creationId xmlns:a16="http://schemas.microsoft.com/office/drawing/2014/main" id="{B6272DCC-E3F3-A3FF-44D2-BCDCF9CF99B1}"/>
              </a:ext>
            </a:extLst>
          </p:cNvPr>
          <p:cNvSpPr>
            <a:spLocks noGrp="1"/>
          </p:cNvSpPr>
          <p:nvPr>
            <p:ph idx="1"/>
          </p:nvPr>
        </p:nvSpPr>
        <p:spPr>
          <a:xfrm>
            <a:off x="6400799" y="1915886"/>
            <a:ext cx="5550409" cy="4457482"/>
          </a:xfrm>
        </p:spPr>
        <p:txBody>
          <a:bodyPr>
            <a:normAutofit fontScale="92500" lnSpcReduction="20000"/>
          </a:bodyPr>
          <a:lstStyle/>
          <a:p>
            <a:r>
              <a:rPr lang="en-US" sz="1600" dirty="0"/>
              <a:t>Title VI  of the Civil Rights Act of 1964 and its </a:t>
            </a:r>
            <a:r>
              <a:rPr lang="en-US" sz="1800" dirty="0"/>
              <a:t>implementing</a:t>
            </a:r>
            <a:r>
              <a:rPr lang="en-US" sz="1600" dirty="0"/>
              <a:t> regulations, </a:t>
            </a:r>
          </a:p>
          <a:p>
            <a:pPr lvl="1"/>
            <a:r>
              <a:rPr lang="en-US" sz="1400" dirty="0"/>
              <a:t>Prohibit discrimination on the basis of race, color, or national origin</a:t>
            </a:r>
          </a:p>
          <a:p>
            <a:pPr lvl="1"/>
            <a:r>
              <a:rPr lang="en-US" sz="1400" dirty="0"/>
              <a:t>Must take </a:t>
            </a:r>
            <a:r>
              <a:rPr lang="en-US" sz="1400" b="1" i="1" u="sng" dirty="0"/>
              <a:t>reasonable steps to ensure “meaningful” access </a:t>
            </a:r>
            <a:r>
              <a:rPr lang="en-US" sz="1400" dirty="0"/>
              <a:t>to their programs and activities by Limited English Proficient (LEP) persons. </a:t>
            </a:r>
          </a:p>
          <a:p>
            <a:r>
              <a:rPr lang="en-US" sz="1600" dirty="0"/>
              <a:t>Meaningful access is providing competent, accurate, timely, and effective language services at no cost to the LEP individual.</a:t>
            </a:r>
          </a:p>
          <a:p>
            <a:pPr lvl="1"/>
            <a:r>
              <a:rPr lang="en-US" sz="1600" dirty="0"/>
              <a:t>Failure to provide this could be discrimination on the basis of national origin.</a:t>
            </a:r>
          </a:p>
          <a:p>
            <a:pPr lvl="1"/>
            <a:r>
              <a:rPr lang="en-US" sz="1600" dirty="0"/>
              <a:t>For LEP individuals, meaningful access denotes access that is not significantly restricted, delayed, or inferior as compared to programs or activities provided to English proficient individuals.</a:t>
            </a:r>
          </a:p>
          <a:p>
            <a:r>
              <a:rPr lang="en-US" sz="1600" dirty="0"/>
              <a:t>Be mindful of:</a:t>
            </a:r>
          </a:p>
          <a:p>
            <a:pPr lvl="1"/>
            <a:r>
              <a:rPr lang="en-US" sz="1600" dirty="0"/>
              <a:t>The number or proportion of LEPs in your area</a:t>
            </a:r>
          </a:p>
          <a:p>
            <a:pPr lvl="1"/>
            <a:r>
              <a:rPr lang="en-US" sz="1600" dirty="0"/>
              <a:t>The frequency you come into contact with LEPS</a:t>
            </a:r>
          </a:p>
          <a:p>
            <a:pPr lvl="1"/>
            <a:r>
              <a:rPr lang="en-US" sz="1600" dirty="0"/>
              <a:t>The nature and importance of federal food programs</a:t>
            </a:r>
          </a:p>
          <a:p>
            <a:pPr lvl="1"/>
            <a:r>
              <a:rPr lang="en-US" sz="1600" dirty="0"/>
              <a:t>What resources are available and their costs</a:t>
            </a:r>
          </a:p>
        </p:txBody>
      </p:sp>
      <p:grpSp>
        <p:nvGrpSpPr>
          <p:cNvPr id="20" name="Group 19">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9FFE8A46-7B03-0A02-9402-39DC3B9EF80C}"/>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5C622565-BD96-3168-3DED-5278C2B799D0}"/>
              </a:ext>
            </a:extLst>
          </p:cNvPr>
          <p:cNvSpPr txBox="1"/>
          <p:nvPr/>
        </p:nvSpPr>
        <p:spPr>
          <a:xfrm>
            <a:off x="3126832" y="5292865"/>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number7cloud/324222072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0136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7EF9-6606-63DD-2355-BD005C21F29D}"/>
              </a:ext>
            </a:extLst>
          </p:cNvPr>
          <p:cNvSpPr>
            <a:spLocks noGrp="1"/>
          </p:cNvSpPr>
          <p:nvPr>
            <p:ph type="title"/>
          </p:nvPr>
        </p:nvSpPr>
        <p:spPr>
          <a:xfrm>
            <a:off x="6928700" y="808056"/>
            <a:ext cx="4110087" cy="1249344"/>
          </a:xfrm>
        </p:spPr>
        <p:txBody>
          <a:bodyPr>
            <a:normAutofit/>
          </a:bodyPr>
          <a:lstStyle/>
          <a:p>
            <a:pPr algn="l"/>
            <a:r>
              <a:rPr lang="en-US" sz="2800" dirty="0"/>
              <a:t>Top languages spoken besides English</a:t>
            </a:r>
          </a:p>
        </p:txBody>
      </p:sp>
      <p:pic>
        <p:nvPicPr>
          <p:cNvPr id="5" name="Picture 4" descr="A group of green bubbles with different languages">
            <a:extLst>
              <a:ext uri="{FF2B5EF4-FFF2-40B4-BE49-F238E27FC236}">
                <a16:creationId xmlns:a16="http://schemas.microsoft.com/office/drawing/2014/main" id="{5B6D42C0-C8B7-E56A-A630-287EA4CD5D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708" r="32166" b="1"/>
          <a:stretch/>
        </p:blipFill>
        <p:spPr>
          <a:xfrm>
            <a:off x="1005401" y="227"/>
            <a:ext cx="5569814" cy="6858000"/>
          </a:xfrm>
          <a:prstGeom prst="rect">
            <a:avLst/>
          </a:prstGeom>
          <a:ln w="12700">
            <a:solidFill>
              <a:schemeClr val="tx1"/>
            </a:solidFill>
          </a:ln>
        </p:spPr>
      </p:pic>
      <p:sp>
        <p:nvSpPr>
          <p:cNvPr id="3" name="Content Placeholder 2">
            <a:extLst>
              <a:ext uri="{FF2B5EF4-FFF2-40B4-BE49-F238E27FC236}">
                <a16:creationId xmlns:a16="http://schemas.microsoft.com/office/drawing/2014/main" id="{023A0996-B60D-C306-07C0-29F7934C1A8A}"/>
              </a:ext>
            </a:extLst>
          </p:cNvPr>
          <p:cNvSpPr>
            <a:spLocks noGrp="1"/>
          </p:cNvSpPr>
          <p:nvPr>
            <p:ph idx="1"/>
          </p:nvPr>
        </p:nvSpPr>
        <p:spPr>
          <a:xfrm>
            <a:off x="7560104" y="2200275"/>
            <a:ext cx="3012735" cy="3849669"/>
          </a:xfrm>
        </p:spPr>
        <p:txBody>
          <a:bodyPr>
            <a:normAutofit/>
          </a:bodyPr>
          <a:lstStyle/>
          <a:p>
            <a:r>
              <a:rPr lang="en-US" dirty="0"/>
              <a:t>Spanish</a:t>
            </a:r>
          </a:p>
          <a:p>
            <a:r>
              <a:rPr lang="en-US" dirty="0"/>
              <a:t>Tagalog</a:t>
            </a:r>
          </a:p>
          <a:p>
            <a:endParaRPr lang="en-US" dirty="0"/>
          </a:p>
          <a:p>
            <a:endParaRPr lang="en-US" dirty="0"/>
          </a:p>
          <a:p>
            <a:pPr marL="0" indent="0">
              <a:buNone/>
            </a:pPr>
            <a:r>
              <a:rPr lang="en-US" sz="1400" dirty="0"/>
              <a:t>**Data pulled from LEP.gov, Census.gov, and </a:t>
            </a:r>
            <a:r>
              <a:rPr lang="en-US" sz="1400" dirty="0">
                <a:hlinkClick r:id="rId4"/>
              </a:rPr>
              <a:t>State Immigration Statistics | OHSS - Office of Homeland Security Statistics (dhs.gov)</a:t>
            </a:r>
            <a:endParaRPr lang="en-US" sz="1400" dirty="0"/>
          </a:p>
        </p:txBody>
      </p:sp>
      <p:sp>
        <p:nvSpPr>
          <p:cNvPr id="6" name="TextBox 5">
            <a:extLst>
              <a:ext uri="{FF2B5EF4-FFF2-40B4-BE49-F238E27FC236}">
                <a16:creationId xmlns:a16="http://schemas.microsoft.com/office/drawing/2014/main" id="{A7DB74E1-F55F-2370-1CE6-A9E220DDE293}"/>
              </a:ext>
            </a:extLst>
          </p:cNvPr>
          <p:cNvSpPr txBox="1"/>
          <p:nvPr/>
        </p:nvSpPr>
        <p:spPr>
          <a:xfrm>
            <a:off x="3945970" y="6658172"/>
            <a:ext cx="262924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goethe.de/ins/in/en/spr/mag/20941803.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65417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97AF-9B8D-1279-1AA0-673FD3F6304F}"/>
              </a:ext>
            </a:extLst>
          </p:cNvPr>
          <p:cNvSpPr>
            <a:spLocks noGrp="1"/>
          </p:cNvSpPr>
          <p:nvPr>
            <p:ph type="title"/>
          </p:nvPr>
        </p:nvSpPr>
        <p:spPr>
          <a:xfrm>
            <a:off x="1069848" y="484632"/>
            <a:ext cx="10058400" cy="1609344"/>
          </a:xfrm>
        </p:spPr>
        <p:txBody>
          <a:bodyPr>
            <a:normAutofit/>
          </a:bodyPr>
          <a:lstStyle/>
          <a:p>
            <a:r>
              <a:rPr lang="en-US"/>
              <a:t>LEP Program access</a:t>
            </a:r>
            <a:endParaRPr lang="en-US" dirty="0"/>
          </a:p>
        </p:txBody>
      </p:sp>
      <p:sp>
        <p:nvSpPr>
          <p:cNvPr id="3" name="Content Placeholder 2">
            <a:extLst>
              <a:ext uri="{FF2B5EF4-FFF2-40B4-BE49-F238E27FC236}">
                <a16:creationId xmlns:a16="http://schemas.microsoft.com/office/drawing/2014/main" id="{BD616D25-2273-3894-8011-A92B99591AC5}"/>
              </a:ext>
            </a:extLst>
          </p:cNvPr>
          <p:cNvSpPr>
            <a:spLocks noGrp="1"/>
          </p:cNvSpPr>
          <p:nvPr>
            <p:ph idx="1"/>
          </p:nvPr>
        </p:nvSpPr>
        <p:spPr>
          <a:xfrm>
            <a:off x="307649" y="1941167"/>
            <a:ext cx="5896597" cy="4432202"/>
          </a:xfrm>
        </p:spPr>
        <p:txBody>
          <a:bodyPr>
            <a:normAutofit fontScale="77500" lnSpcReduction="20000"/>
          </a:bodyPr>
          <a:lstStyle/>
          <a:p>
            <a:pPr>
              <a:lnSpc>
                <a:spcPct val="110000"/>
              </a:lnSpc>
            </a:pPr>
            <a:r>
              <a:rPr lang="en-US" sz="1800" dirty="0"/>
              <a:t>What’s required:</a:t>
            </a:r>
          </a:p>
          <a:p>
            <a:pPr lvl="1">
              <a:lnSpc>
                <a:spcPct val="110000"/>
              </a:lnSpc>
            </a:pPr>
            <a:r>
              <a:rPr lang="en-US" sz="1600" dirty="0"/>
              <a:t>Translations of documents in most common languages</a:t>
            </a:r>
          </a:p>
          <a:p>
            <a:pPr lvl="1">
              <a:lnSpc>
                <a:spcPct val="110000"/>
              </a:lnSpc>
            </a:pPr>
            <a:r>
              <a:rPr lang="en-US" sz="1600" dirty="0"/>
              <a:t>Oral translation services</a:t>
            </a:r>
          </a:p>
          <a:p>
            <a:pPr lvl="1">
              <a:lnSpc>
                <a:spcPct val="110000"/>
              </a:lnSpc>
            </a:pPr>
            <a:r>
              <a:rPr lang="en-US" sz="1600" dirty="0"/>
              <a:t>Qualified competent language resources</a:t>
            </a:r>
          </a:p>
          <a:p>
            <a:pPr lvl="1">
              <a:lnSpc>
                <a:spcPct val="110000"/>
              </a:lnSpc>
            </a:pPr>
            <a:r>
              <a:rPr lang="en-US" sz="1600" dirty="0"/>
              <a:t>Training staff and volunteers how to help LEP neighbors</a:t>
            </a:r>
          </a:p>
          <a:p>
            <a:pPr>
              <a:lnSpc>
                <a:spcPct val="110000"/>
              </a:lnSpc>
            </a:pPr>
            <a:r>
              <a:rPr lang="en-US" sz="1800" dirty="0"/>
              <a:t>What’s approved:</a:t>
            </a:r>
          </a:p>
          <a:p>
            <a:pPr lvl="1">
              <a:lnSpc>
                <a:spcPct val="110000"/>
              </a:lnSpc>
            </a:pPr>
            <a:r>
              <a:rPr lang="en-US" sz="1600" dirty="0"/>
              <a:t>An approved staff or volunteer who has been certified as competent in another language or is their native language</a:t>
            </a:r>
          </a:p>
          <a:p>
            <a:pPr lvl="1">
              <a:lnSpc>
                <a:spcPct val="110000"/>
              </a:lnSpc>
            </a:pPr>
            <a:r>
              <a:rPr lang="en-US" sz="1600" dirty="0"/>
              <a:t>“I Speak” cards</a:t>
            </a:r>
          </a:p>
          <a:p>
            <a:pPr lvl="1">
              <a:lnSpc>
                <a:spcPct val="110000"/>
              </a:lnSpc>
            </a:pPr>
            <a:r>
              <a:rPr lang="en-US" sz="1600" dirty="0" err="1"/>
              <a:t>Pocketalk</a:t>
            </a:r>
            <a:r>
              <a:rPr lang="en-US" sz="1600" dirty="0"/>
              <a:t> or other devices approved by VDACS</a:t>
            </a:r>
          </a:p>
          <a:p>
            <a:pPr lvl="1">
              <a:lnSpc>
                <a:spcPct val="110000"/>
              </a:lnSpc>
            </a:pPr>
            <a:r>
              <a:rPr lang="en-US" sz="1600" dirty="0"/>
              <a:t>**USDA does not recognize Google Translate or phone apps as accurate, competent, effective, and timely language services.</a:t>
            </a:r>
          </a:p>
          <a:p>
            <a:pPr lvl="2">
              <a:lnSpc>
                <a:spcPct val="110000"/>
              </a:lnSpc>
            </a:pPr>
            <a:r>
              <a:rPr lang="en-US" sz="1400" dirty="0"/>
              <a:t>Continue to use until you can procure other resources or until the Foodbank can get funding to assist with this.</a:t>
            </a:r>
          </a:p>
          <a:p>
            <a:pPr marL="0" indent="0">
              <a:lnSpc>
                <a:spcPct val="110000"/>
              </a:lnSpc>
              <a:buNone/>
            </a:pPr>
            <a:r>
              <a:rPr lang="en-US" sz="1200" dirty="0">
                <a:hlinkClick r:id="rId2"/>
              </a:rPr>
              <a:t>The tonight show ( Camila </a:t>
            </a:r>
            <a:r>
              <a:rPr lang="en-US" sz="1200" dirty="0" err="1">
                <a:hlinkClick r:id="rId2"/>
              </a:rPr>
              <a:t>cabello</a:t>
            </a:r>
            <a:r>
              <a:rPr lang="en-US" sz="1200" dirty="0">
                <a:hlinkClick r:id="rId2"/>
              </a:rPr>
              <a:t> ) Google translate songs (youtube.com)</a:t>
            </a:r>
            <a:endParaRPr lang="en-US" sz="1200" dirty="0"/>
          </a:p>
          <a:p>
            <a:r>
              <a:rPr lang="en-US" sz="1700" dirty="0"/>
              <a:t>Rules:</a:t>
            </a:r>
          </a:p>
          <a:p>
            <a:pPr lvl="1"/>
            <a:r>
              <a:rPr lang="en-US" sz="1500" dirty="0"/>
              <a:t>LEPs cannot be asked to bring their own interpreters.</a:t>
            </a:r>
          </a:p>
          <a:p>
            <a:pPr lvl="1"/>
            <a:r>
              <a:rPr lang="en-US" sz="1500" dirty="0"/>
              <a:t>Children should not be used as interpreters.  Try using other resources first.</a:t>
            </a:r>
          </a:p>
          <a:p>
            <a:pPr lvl="1"/>
            <a:endParaRPr lang="en-US" sz="1100" dirty="0"/>
          </a:p>
        </p:txBody>
      </p:sp>
      <p:pic>
        <p:nvPicPr>
          <p:cNvPr id="11" name="Picture 10" descr="A person holding a computer and a tablet">
            <a:extLst>
              <a:ext uri="{FF2B5EF4-FFF2-40B4-BE49-F238E27FC236}">
                <a16:creationId xmlns:a16="http://schemas.microsoft.com/office/drawing/2014/main" id="{4FCAC00E-C449-B049-84DD-F7B8CFA4E6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55080" y="2840926"/>
            <a:ext cx="4773168" cy="2684907"/>
          </a:xfrm>
          <a:prstGeom prst="rect">
            <a:avLst/>
          </a:prstGeom>
        </p:spPr>
      </p:pic>
      <p:sp>
        <p:nvSpPr>
          <p:cNvPr id="4" name="Slide Number Placeholder 3">
            <a:extLst>
              <a:ext uri="{FF2B5EF4-FFF2-40B4-BE49-F238E27FC236}">
                <a16:creationId xmlns:a16="http://schemas.microsoft.com/office/drawing/2014/main" id="{7B73B455-E6B8-1485-64A7-1A4DBF009D04}"/>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12</a:t>
            </a:fld>
            <a:endParaRPr lang="en-US"/>
          </a:p>
        </p:txBody>
      </p:sp>
      <p:sp>
        <p:nvSpPr>
          <p:cNvPr id="15" name="TextBox 14">
            <a:extLst>
              <a:ext uri="{FF2B5EF4-FFF2-40B4-BE49-F238E27FC236}">
                <a16:creationId xmlns:a16="http://schemas.microsoft.com/office/drawing/2014/main" id="{F6D59E7B-185A-E85C-97B1-FCA1A106CFAC}"/>
              </a:ext>
            </a:extLst>
          </p:cNvPr>
          <p:cNvSpPr txBox="1"/>
          <p:nvPr/>
        </p:nvSpPr>
        <p:spPr>
          <a:xfrm>
            <a:off x="8508621" y="5325778"/>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log.ncce.org/2019/11/19/teachable-moment-ep12-microsoft-translator-for-conferen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9349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E95-0EF5-EB1F-CA4C-44270CAA1B40}"/>
              </a:ext>
            </a:extLst>
          </p:cNvPr>
          <p:cNvSpPr>
            <a:spLocks noGrp="1"/>
          </p:cNvSpPr>
          <p:nvPr>
            <p:ph type="title"/>
          </p:nvPr>
        </p:nvSpPr>
        <p:spPr/>
        <p:txBody>
          <a:bodyPr/>
          <a:lstStyle/>
          <a:p>
            <a:r>
              <a:rPr lang="en-US" dirty="0"/>
              <a:t>Additional LEP data</a:t>
            </a:r>
          </a:p>
        </p:txBody>
      </p:sp>
      <p:sp>
        <p:nvSpPr>
          <p:cNvPr id="3" name="Content Placeholder 2">
            <a:extLst>
              <a:ext uri="{FF2B5EF4-FFF2-40B4-BE49-F238E27FC236}">
                <a16:creationId xmlns:a16="http://schemas.microsoft.com/office/drawing/2014/main" id="{CEA8C025-B303-28F6-158A-3177EC613D7A}"/>
              </a:ext>
            </a:extLst>
          </p:cNvPr>
          <p:cNvSpPr>
            <a:spLocks noGrp="1"/>
          </p:cNvSpPr>
          <p:nvPr>
            <p:ph idx="1"/>
          </p:nvPr>
        </p:nvSpPr>
        <p:spPr/>
        <p:txBody>
          <a:bodyPr/>
          <a:lstStyle/>
          <a:p>
            <a:r>
              <a:rPr lang="en-US" dirty="0"/>
              <a:t>If you wish to learn more about LEP demographics in your area, please check out the following sites:</a:t>
            </a:r>
          </a:p>
          <a:p>
            <a:pPr lvl="1"/>
            <a:r>
              <a:rPr lang="en-US" dirty="0"/>
              <a:t>Department of Justice site: LEP.GOV </a:t>
            </a:r>
          </a:p>
          <a:p>
            <a:pPr lvl="2"/>
            <a:r>
              <a:rPr lang="en-US" dirty="0">
                <a:hlinkClick r:id="rId2"/>
              </a:rPr>
              <a:t>http://www.lep.gov/maps/</a:t>
            </a:r>
            <a:r>
              <a:rPr lang="en-US" dirty="0"/>
              <a:t> </a:t>
            </a:r>
          </a:p>
          <a:p>
            <a:pPr lvl="1"/>
            <a:r>
              <a:rPr lang="en-US" dirty="0"/>
              <a:t>US Census Data</a:t>
            </a:r>
          </a:p>
          <a:p>
            <a:pPr lvl="2"/>
            <a:r>
              <a:rPr lang="en-US" dirty="0"/>
              <a:t>Data (census.gov)</a:t>
            </a:r>
          </a:p>
          <a:p>
            <a:pPr lvl="1"/>
            <a:r>
              <a:rPr lang="en-US" dirty="0"/>
              <a:t>American Community Survey</a:t>
            </a:r>
          </a:p>
          <a:p>
            <a:pPr lvl="2"/>
            <a:r>
              <a:rPr lang="en-US" dirty="0">
                <a:hlinkClick r:id="rId3"/>
              </a:rPr>
              <a:t>http://www.census.gov/acs/</a:t>
            </a:r>
            <a:r>
              <a:rPr lang="en-US" dirty="0"/>
              <a:t> </a:t>
            </a:r>
          </a:p>
          <a:p>
            <a:pPr lvl="1"/>
            <a:r>
              <a:rPr lang="en-US" dirty="0"/>
              <a:t>Migration Policy Institute’s National Center on Immigrant Integration Policy</a:t>
            </a:r>
          </a:p>
          <a:p>
            <a:pPr lvl="2"/>
            <a:r>
              <a:rPr lang="en-US" dirty="0">
                <a:hlinkClick r:id="rId4"/>
              </a:rPr>
              <a:t>http://www.migrationpolicy.org/</a:t>
            </a:r>
            <a:r>
              <a:rPr lang="en-US" dirty="0"/>
              <a:t> </a:t>
            </a:r>
          </a:p>
        </p:txBody>
      </p:sp>
      <p:sp>
        <p:nvSpPr>
          <p:cNvPr id="4" name="Slide Number Placeholder 3">
            <a:extLst>
              <a:ext uri="{FF2B5EF4-FFF2-40B4-BE49-F238E27FC236}">
                <a16:creationId xmlns:a16="http://schemas.microsoft.com/office/drawing/2014/main" id="{A2E7913D-D1BC-5DB0-AF41-98DD291C4E0F}"/>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85216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7589F6-EB1D-B665-4D3B-44E314853009}"/>
              </a:ext>
            </a:extLst>
          </p:cNvPr>
          <p:cNvPicPr>
            <a:picLocks noGrp="1" noRot="1" noChangeAspect="1" noMove="1" noResize="1" noEditPoints="1" noAdjustHandles="1" noChangeArrowheads="1" noChangeShapeType="1" noCrop="1"/>
          </p:cNvPicPr>
          <p:nvPr/>
        </p:nvPicPr>
        <p:blipFill>
          <a:blip r:embed="rId2">
            <a:extLst>
              <a:ext uri="{837473B0-CC2E-450A-ABE3-18F120FF3D39}">
                <a1611:picAttrSrcUrl xmlns:a1611="http://schemas.microsoft.com/office/drawing/2016/11/main" r:id="rId3"/>
              </a:ext>
            </a:extLst>
          </a:blip>
          <a:stretch/>
        </p:blipFill>
        <p:spPr>
          <a:xfrm>
            <a:off x="2676826" y="505223"/>
            <a:ext cx="6838346" cy="3060160"/>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11B7F8-9E76-4D28-4E58-3E231B0C8373}"/>
              </a:ext>
            </a:extLst>
          </p:cNvPr>
          <p:cNvSpPr>
            <a:spLocks noGrp="1"/>
          </p:cNvSpPr>
          <p:nvPr>
            <p:ph type="title"/>
          </p:nvPr>
        </p:nvSpPr>
        <p:spPr>
          <a:xfrm>
            <a:off x="1285456" y="4162031"/>
            <a:ext cx="4543683" cy="1767141"/>
          </a:xfrm>
        </p:spPr>
        <p:txBody>
          <a:bodyPr>
            <a:normAutofit/>
          </a:bodyPr>
          <a:lstStyle/>
          <a:p>
            <a:pPr algn="r"/>
            <a:r>
              <a:rPr lang="en-US"/>
              <a:t>Disability discrimination</a:t>
            </a:r>
          </a:p>
        </p:txBody>
      </p:sp>
      <p:sp>
        <p:nvSpPr>
          <p:cNvPr id="3" name="Content Placeholder 2">
            <a:extLst>
              <a:ext uri="{FF2B5EF4-FFF2-40B4-BE49-F238E27FC236}">
                <a16:creationId xmlns:a16="http://schemas.microsoft.com/office/drawing/2014/main" id="{75A122EF-9034-CFA4-0E35-4BCC86FE815F}"/>
              </a:ext>
            </a:extLst>
          </p:cNvPr>
          <p:cNvSpPr>
            <a:spLocks noGrp="1"/>
          </p:cNvSpPr>
          <p:nvPr>
            <p:ph idx="1"/>
          </p:nvPr>
        </p:nvSpPr>
        <p:spPr>
          <a:xfrm>
            <a:off x="6096000" y="4070606"/>
            <a:ext cx="5111496" cy="2147096"/>
          </a:xfrm>
        </p:spPr>
        <p:txBody>
          <a:bodyPr anchor="ctr">
            <a:normAutofit lnSpcReduction="10000"/>
          </a:bodyPr>
          <a:lstStyle/>
          <a:p>
            <a:r>
              <a:rPr lang="en-US" sz="1400" dirty="0"/>
              <a:t>A person who has a physical or mental impairment which substantially limits one or more major life activities, has a record of such an impairment, or is regarded as having such an impairment.</a:t>
            </a:r>
          </a:p>
          <a:p>
            <a:pPr lvl="1"/>
            <a:r>
              <a:rPr lang="en-US" sz="1400" dirty="0"/>
              <a:t>Major life activities impacted: caring for oneself, performing manual tasks, walking, seeing, hearing, speaking, breathing, learning, and working.</a:t>
            </a:r>
          </a:p>
          <a:p>
            <a:pPr lvl="1"/>
            <a:r>
              <a:rPr lang="en-US" sz="1400" dirty="0"/>
              <a:t>Functions impacted: immune system, normal cell growth, digestive, bowel, bladder, neurological, brain, respiratory, circulatory, cardiovascular, endocrine, and reproductive functions.</a:t>
            </a:r>
          </a:p>
          <a:p>
            <a:pPr lvl="1"/>
            <a:endParaRPr lang="en-US" sz="1100" dirty="0"/>
          </a:p>
        </p:txBody>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4F8BCBF-D851-27A3-255E-9956D1C5BA14}"/>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14</a:t>
            </a:fld>
            <a:endParaRPr lang="en-US"/>
          </a:p>
        </p:txBody>
      </p:sp>
    </p:spTree>
    <p:extLst>
      <p:ext uri="{BB962C8B-B14F-4D97-AF65-F5344CB8AC3E}">
        <p14:creationId xmlns:p14="http://schemas.microsoft.com/office/powerpoint/2010/main" val="392746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64D81-66F2-8A76-60EA-412203BA1BF0}"/>
              </a:ext>
            </a:extLst>
          </p:cNvPr>
          <p:cNvSpPr>
            <a:spLocks noGrp="1"/>
          </p:cNvSpPr>
          <p:nvPr>
            <p:ph type="title"/>
          </p:nvPr>
        </p:nvSpPr>
        <p:spPr>
          <a:xfrm>
            <a:off x="382280" y="484632"/>
            <a:ext cx="6743844" cy="1609344"/>
          </a:xfrm>
        </p:spPr>
        <p:txBody>
          <a:bodyPr>
            <a:normAutofit/>
          </a:bodyPr>
          <a:lstStyle/>
          <a:p>
            <a:r>
              <a:rPr lang="en-US" sz="4800"/>
              <a:t>Laws specificly about disability discrimination</a:t>
            </a:r>
          </a:p>
        </p:txBody>
      </p:sp>
      <p:sp>
        <p:nvSpPr>
          <p:cNvPr id="3" name="Content Placeholder 2">
            <a:extLst>
              <a:ext uri="{FF2B5EF4-FFF2-40B4-BE49-F238E27FC236}">
                <a16:creationId xmlns:a16="http://schemas.microsoft.com/office/drawing/2014/main" id="{10E4056B-D159-32D4-ECB9-B1A05DD4DF45}"/>
              </a:ext>
            </a:extLst>
          </p:cNvPr>
          <p:cNvSpPr>
            <a:spLocks noGrp="1"/>
          </p:cNvSpPr>
          <p:nvPr>
            <p:ph idx="1"/>
          </p:nvPr>
        </p:nvSpPr>
        <p:spPr>
          <a:xfrm>
            <a:off x="382279" y="2121408"/>
            <a:ext cx="6743845" cy="4050792"/>
          </a:xfrm>
        </p:spPr>
        <p:txBody>
          <a:bodyPr>
            <a:normAutofit/>
          </a:bodyPr>
          <a:lstStyle/>
          <a:p>
            <a:r>
              <a:rPr lang="en-US" sz="1800" dirty="0"/>
              <a:t>Make reasonable modifications in policies, practices, or procedures when the modifications are necessary to avoid discrimination on the basis of disability</a:t>
            </a:r>
          </a:p>
          <a:p>
            <a:pPr lvl="1"/>
            <a:r>
              <a:rPr lang="en-US" sz="1600" dirty="0"/>
              <a:t>Ensure communication is as effective for neighbors with hearing, visual, or speech disabilities as with others.</a:t>
            </a:r>
          </a:p>
          <a:p>
            <a:r>
              <a:rPr lang="en-US" sz="1800" dirty="0"/>
              <a:t>The ADA has similar nondiscrimination requirements that prohibit discrimination on the basis of disability in services, programs, and activities provided by State and local government entities.</a:t>
            </a:r>
          </a:p>
          <a:p>
            <a:r>
              <a:rPr lang="en-US" sz="1800" dirty="0"/>
              <a:t>Provide the most integrated setting where neighbors with disabilities have the opportunity to fully interact with individuals without disabilities.</a:t>
            </a:r>
          </a:p>
        </p:txBody>
      </p:sp>
      <p:pic>
        <p:nvPicPr>
          <p:cNvPr id="12" name="Picture 11" descr="A close-up of a cell phone screen">
            <a:extLst>
              <a:ext uri="{FF2B5EF4-FFF2-40B4-BE49-F238E27FC236}">
                <a16:creationId xmlns:a16="http://schemas.microsoft.com/office/drawing/2014/main" id="{6FF0D8E9-BFE1-3C2E-2AF7-E623F9BE159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3892"/>
          <a:stretch/>
        </p:blipFill>
        <p:spPr>
          <a:xfrm>
            <a:off x="7545274" y="10"/>
            <a:ext cx="4646726" cy="6857990"/>
          </a:xfrm>
          <a:prstGeom prst="rect">
            <a:avLst/>
          </a:prstGeom>
        </p:spPr>
      </p:pic>
      <p:grpSp>
        <p:nvGrpSpPr>
          <p:cNvPr id="20" name="Group 19">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026F45F6-53D8-F40F-E8F6-5D62C5247EF6}"/>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15</a:t>
            </a:fld>
            <a:endParaRPr lang="en-US"/>
          </a:p>
        </p:txBody>
      </p:sp>
      <p:sp>
        <p:nvSpPr>
          <p:cNvPr id="13" name="TextBox 12">
            <a:extLst>
              <a:ext uri="{FF2B5EF4-FFF2-40B4-BE49-F238E27FC236}">
                <a16:creationId xmlns:a16="http://schemas.microsoft.com/office/drawing/2014/main" id="{FE1505B8-36CF-69C0-0E7D-AFF82F75B459}"/>
              </a:ext>
            </a:extLst>
          </p:cNvPr>
          <p:cNvSpPr txBox="1"/>
          <p:nvPr/>
        </p:nvSpPr>
        <p:spPr>
          <a:xfrm>
            <a:off x="9388027" y="6657945"/>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kitchenandresidentialdesign.com/2019/09/making-home-modifications-for-childre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54285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EEE32-4158-2B11-74A1-CBA19C96402D}"/>
              </a:ext>
            </a:extLst>
          </p:cNvPr>
          <p:cNvSpPr>
            <a:spLocks noGrp="1"/>
          </p:cNvSpPr>
          <p:nvPr>
            <p:ph type="title"/>
          </p:nvPr>
        </p:nvSpPr>
        <p:spPr>
          <a:xfrm>
            <a:off x="6400800" y="484632"/>
            <a:ext cx="5299586" cy="1609344"/>
          </a:xfrm>
          <a:ln>
            <a:noFill/>
          </a:ln>
        </p:spPr>
        <p:txBody>
          <a:bodyPr>
            <a:normAutofit/>
          </a:bodyPr>
          <a:lstStyle/>
          <a:p>
            <a:r>
              <a:rPr lang="en-US" sz="4000"/>
              <a:t>Reasonable accomodations</a:t>
            </a:r>
          </a:p>
        </p:txBody>
      </p:sp>
      <p:pic>
        <p:nvPicPr>
          <p:cNvPr id="6" name="Picture 5" descr="A bus with ramp for wheelchair access&#10;&#10;Description automatically generated with medium confidence">
            <a:extLst>
              <a:ext uri="{FF2B5EF4-FFF2-40B4-BE49-F238E27FC236}">
                <a16:creationId xmlns:a16="http://schemas.microsoft.com/office/drawing/2014/main" id="{94C3AB58-F9CF-E41B-F0E0-473C6BB37F0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489" r="21057" b="2"/>
          <a:stretch/>
        </p:blipFill>
        <p:spPr>
          <a:xfrm>
            <a:off x="633999" y="640080"/>
            <a:ext cx="4794199" cy="5588101"/>
          </a:xfrm>
          <a:prstGeom prst="rect">
            <a:avLst/>
          </a:prstGeom>
        </p:spPr>
      </p:pic>
      <p:sp>
        <p:nvSpPr>
          <p:cNvPr id="3" name="Content Placeholder 2">
            <a:extLst>
              <a:ext uri="{FF2B5EF4-FFF2-40B4-BE49-F238E27FC236}">
                <a16:creationId xmlns:a16="http://schemas.microsoft.com/office/drawing/2014/main" id="{119F3522-981D-66ED-5822-16D72D14F254}"/>
              </a:ext>
            </a:extLst>
          </p:cNvPr>
          <p:cNvSpPr>
            <a:spLocks noGrp="1"/>
          </p:cNvSpPr>
          <p:nvPr>
            <p:ph idx="1"/>
          </p:nvPr>
        </p:nvSpPr>
        <p:spPr>
          <a:xfrm>
            <a:off x="6400799" y="1654629"/>
            <a:ext cx="5299585" cy="5032251"/>
          </a:xfrm>
        </p:spPr>
        <p:txBody>
          <a:bodyPr>
            <a:normAutofit/>
          </a:bodyPr>
          <a:lstStyle/>
          <a:p>
            <a:r>
              <a:rPr lang="en-US" sz="1400" dirty="0"/>
              <a:t>Obligated to provide neighbors modifications to make the programs accessible.</a:t>
            </a:r>
          </a:p>
          <a:p>
            <a:pPr lvl="1"/>
            <a:r>
              <a:rPr lang="en-US" sz="1400" dirty="0"/>
              <a:t>Examples are:</a:t>
            </a:r>
          </a:p>
          <a:p>
            <a:pPr lvl="2"/>
            <a:r>
              <a:rPr lang="en-US" sz="1400" dirty="0"/>
              <a:t>Braille</a:t>
            </a:r>
          </a:p>
          <a:p>
            <a:pPr lvl="2"/>
            <a:r>
              <a:rPr lang="en-US" sz="1400" dirty="0"/>
              <a:t>Large print</a:t>
            </a:r>
          </a:p>
          <a:p>
            <a:pPr lvl="2"/>
            <a:r>
              <a:rPr lang="en-US" sz="1400" dirty="0"/>
              <a:t>Audio tape</a:t>
            </a:r>
          </a:p>
          <a:p>
            <a:pPr lvl="2"/>
            <a:r>
              <a:rPr lang="en-US" sz="1400" dirty="0"/>
              <a:t>Qualified sign language interpreters</a:t>
            </a:r>
          </a:p>
          <a:p>
            <a:pPr lvl="2"/>
            <a:r>
              <a:rPr lang="en-US" sz="1400" dirty="0"/>
              <a:t>Other auxiliary aids</a:t>
            </a:r>
          </a:p>
          <a:p>
            <a:r>
              <a:rPr lang="en-US" sz="1400" dirty="0"/>
              <a:t>Websites and online applications need to be readily accessible and useable by persons with visual impairment &amp; other disabilities.</a:t>
            </a:r>
          </a:p>
          <a:p>
            <a:pPr lvl="1"/>
            <a:r>
              <a:rPr lang="en-US" sz="1400" dirty="0"/>
              <a:t>The Foodbank of Southeastern Virginia and the Eastern Shore has both CSFP &amp; TEFAP applications on our website.</a:t>
            </a:r>
          </a:p>
          <a:p>
            <a:r>
              <a:rPr lang="en-US" sz="1400" dirty="0"/>
              <a:t>Ensure facilities are physically accessible for neighbors who rely on service animals, wheelchairs, mobility aids, and other power-driven mobility devices.</a:t>
            </a:r>
          </a:p>
          <a:p>
            <a:r>
              <a:rPr lang="en-US" sz="1400" dirty="0"/>
              <a:t>You must permit service animals to go in all of the same areas that neighbors with disabilities can go.</a:t>
            </a:r>
          </a:p>
        </p:txBody>
      </p:sp>
      <p:grpSp>
        <p:nvGrpSpPr>
          <p:cNvPr id="14" name="Group 13">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10C795B3-C945-9B71-F930-967E9DFAFCC9}"/>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16</a:t>
            </a:fld>
            <a:endParaRPr lang="en-US"/>
          </a:p>
        </p:txBody>
      </p:sp>
      <p:sp>
        <p:nvSpPr>
          <p:cNvPr id="7" name="TextBox 6">
            <a:extLst>
              <a:ext uri="{FF2B5EF4-FFF2-40B4-BE49-F238E27FC236}">
                <a16:creationId xmlns:a16="http://schemas.microsoft.com/office/drawing/2014/main" id="{5E5CD56A-A1B4-E466-A3BC-F1D30064F960}"/>
              </a:ext>
            </a:extLst>
          </p:cNvPr>
          <p:cNvSpPr txBox="1"/>
          <p:nvPr/>
        </p:nvSpPr>
        <p:spPr>
          <a:xfrm>
            <a:off x="2808571" y="6028126"/>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B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4756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18E18-240E-687B-3849-2BD3678A0C11}"/>
              </a:ext>
            </a:extLst>
          </p:cNvPr>
          <p:cNvSpPr>
            <a:spLocks noGrp="1"/>
          </p:cNvSpPr>
          <p:nvPr>
            <p:ph type="title"/>
          </p:nvPr>
        </p:nvSpPr>
        <p:spPr>
          <a:xfrm>
            <a:off x="6479457" y="225626"/>
            <a:ext cx="5299586" cy="658367"/>
          </a:xfrm>
          <a:ln>
            <a:noFill/>
          </a:ln>
        </p:spPr>
        <p:txBody>
          <a:bodyPr>
            <a:normAutofit/>
          </a:bodyPr>
          <a:lstStyle/>
          <a:p>
            <a:r>
              <a:rPr lang="en-US" sz="4000" dirty="0"/>
              <a:t>Service Animals</a:t>
            </a:r>
          </a:p>
        </p:txBody>
      </p:sp>
      <p:pic>
        <p:nvPicPr>
          <p:cNvPr id="6" name="Picture 5" descr="A service dog with a guide vest&#10;&#10;Description automatically generated">
            <a:extLst>
              <a:ext uri="{FF2B5EF4-FFF2-40B4-BE49-F238E27FC236}">
                <a16:creationId xmlns:a16="http://schemas.microsoft.com/office/drawing/2014/main" id="{FEF44192-3C2F-6531-5DA1-F2E43FF85D5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893" r="11172" b="3"/>
          <a:stretch/>
        </p:blipFill>
        <p:spPr>
          <a:xfrm>
            <a:off x="633999" y="1471478"/>
            <a:ext cx="5112461" cy="3925305"/>
          </a:xfrm>
          <a:prstGeom prst="rect">
            <a:avLst/>
          </a:prstGeom>
        </p:spPr>
      </p:pic>
      <p:sp>
        <p:nvSpPr>
          <p:cNvPr id="3" name="Content Placeholder 2">
            <a:extLst>
              <a:ext uri="{FF2B5EF4-FFF2-40B4-BE49-F238E27FC236}">
                <a16:creationId xmlns:a16="http://schemas.microsoft.com/office/drawing/2014/main" id="{9CF1203F-4BBF-4A4C-E2E9-68596B1D64F5}"/>
              </a:ext>
            </a:extLst>
          </p:cNvPr>
          <p:cNvSpPr>
            <a:spLocks noGrp="1"/>
          </p:cNvSpPr>
          <p:nvPr>
            <p:ph idx="1"/>
          </p:nvPr>
        </p:nvSpPr>
        <p:spPr>
          <a:xfrm>
            <a:off x="6159415" y="883993"/>
            <a:ext cx="5540969" cy="5748381"/>
          </a:xfrm>
        </p:spPr>
        <p:txBody>
          <a:bodyPr>
            <a:normAutofit fontScale="92500" lnSpcReduction="20000"/>
          </a:bodyPr>
          <a:lstStyle/>
          <a:p>
            <a:r>
              <a:rPr lang="en-US" sz="1500" dirty="0"/>
              <a:t>The ADA says on their site </a:t>
            </a:r>
            <a:r>
              <a:rPr kumimoji="0" lang="en-US" sz="1500" b="0" i="0" u="none" strike="noStrike" kern="0" cap="none" spc="0" normalizeH="0" baseline="0" noProof="0" dirty="0">
                <a:ln>
                  <a:noFill/>
                </a:ln>
                <a:effectLst/>
                <a:uLnTx/>
                <a:uFillTx/>
                <a:hlinkClick r:id="rId6"/>
              </a:rPr>
              <a:t>https://www.ada.gov/topics/service-animals/</a:t>
            </a:r>
            <a:r>
              <a:rPr kumimoji="0" lang="en-US" sz="1500" b="0" i="0" u="none" strike="noStrike" kern="0" cap="none" spc="0" normalizeH="0" baseline="0" noProof="0" dirty="0">
                <a:ln>
                  <a:noFill/>
                </a:ln>
                <a:effectLst/>
                <a:uLnTx/>
                <a:uFillTx/>
              </a:rPr>
              <a:t> </a:t>
            </a:r>
            <a:r>
              <a:rPr lang="en-US" sz="1500" dirty="0"/>
              <a:t>the following:</a:t>
            </a:r>
          </a:p>
          <a:p>
            <a:pPr lvl="1"/>
            <a:r>
              <a:rPr lang="en-US" sz="1500" u="sng" dirty="0"/>
              <a:t>Service animals are:</a:t>
            </a:r>
          </a:p>
          <a:p>
            <a:pPr lvl="2"/>
            <a:r>
              <a:rPr lang="en-US" sz="1500" dirty="0"/>
              <a:t>Dogs</a:t>
            </a:r>
          </a:p>
          <a:p>
            <a:pPr lvl="2"/>
            <a:r>
              <a:rPr lang="en-US" sz="1500" dirty="0"/>
              <a:t>Any breed and any size of dog</a:t>
            </a:r>
          </a:p>
          <a:p>
            <a:pPr lvl="2"/>
            <a:r>
              <a:rPr lang="en-US" sz="1500" dirty="0"/>
              <a:t>Trained to perform a task directly related to a person’s disability</a:t>
            </a:r>
          </a:p>
          <a:p>
            <a:pPr lvl="2"/>
            <a:r>
              <a:rPr lang="en-US" sz="1500" dirty="0"/>
              <a:t>Are not required to wear vests, a dog that is wearing a vest is not necessarily a service animal. The dog still needs to be trained to perform a task for a person with a disability to be a service animal.</a:t>
            </a:r>
          </a:p>
          <a:p>
            <a:pPr lvl="1"/>
            <a:r>
              <a:rPr lang="en-US" sz="1500" u="sng" dirty="0"/>
              <a:t>Service animals are not:</a:t>
            </a:r>
          </a:p>
          <a:p>
            <a:pPr lvl="2"/>
            <a:r>
              <a:rPr lang="en-US" sz="1500" dirty="0"/>
              <a:t>Required to be certified or go through a professional training program</a:t>
            </a:r>
          </a:p>
          <a:p>
            <a:pPr lvl="2"/>
            <a:r>
              <a:rPr lang="en-US" sz="1500" dirty="0"/>
              <a:t>Required to wear a vest or other ID that indicates they’re a service dog</a:t>
            </a:r>
          </a:p>
          <a:p>
            <a:pPr lvl="2"/>
            <a:r>
              <a:rPr lang="en-US" sz="1500" dirty="0"/>
              <a:t>Emotional support or comfort dogs, because providing emotional support or comfort is not a task related to a person’s disability</a:t>
            </a:r>
          </a:p>
          <a:p>
            <a:pPr lvl="1"/>
            <a:r>
              <a:rPr lang="en-US" sz="1500" u="sng" dirty="0"/>
              <a:t>You may ask:</a:t>
            </a:r>
          </a:p>
          <a:p>
            <a:pPr lvl="2"/>
            <a:r>
              <a:rPr lang="en-US" sz="1500" dirty="0"/>
              <a:t>Is the dog a service animal required because of a disability?</a:t>
            </a:r>
          </a:p>
          <a:p>
            <a:pPr lvl="2"/>
            <a:r>
              <a:rPr lang="en-US" sz="1500" dirty="0"/>
              <a:t>What work or task has the dog been trained to perform?</a:t>
            </a:r>
          </a:p>
          <a:p>
            <a:pPr lvl="1"/>
            <a:r>
              <a:rPr lang="en-US" sz="1500" u="sng" dirty="0"/>
              <a:t>You are not allowed to:</a:t>
            </a:r>
          </a:p>
          <a:p>
            <a:pPr lvl="2"/>
            <a:r>
              <a:rPr lang="en-US" sz="1500" dirty="0"/>
              <a:t>Request any documentation that the dog is registered, licensed, or certified as a service animal.</a:t>
            </a:r>
          </a:p>
          <a:p>
            <a:pPr lvl="2"/>
            <a:r>
              <a:rPr lang="en-US" sz="1500" dirty="0"/>
              <a:t>Require that the dog demonstrate its task, or inquire about the nature of the person’s disability</a:t>
            </a:r>
          </a:p>
          <a:p>
            <a:endParaRPr lang="en-US" sz="900" dirty="0"/>
          </a:p>
        </p:txBody>
      </p:sp>
      <p:grpSp>
        <p:nvGrpSpPr>
          <p:cNvPr id="38" name="Group 37">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9" name="Oval 38">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93A92690-78FB-44A4-091B-F0C2362F625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17</a:t>
            </a:fld>
            <a:endParaRPr lang="en-US"/>
          </a:p>
        </p:txBody>
      </p:sp>
      <p:sp>
        <p:nvSpPr>
          <p:cNvPr id="7" name="TextBox 6">
            <a:extLst>
              <a:ext uri="{FF2B5EF4-FFF2-40B4-BE49-F238E27FC236}">
                <a16:creationId xmlns:a16="http://schemas.microsoft.com/office/drawing/2014/main" id="{3B3AAD67-A70E-968D-BC43-711413D47A82}"/>
              </a:ext>
            </a:extLst>
          </p:cNvPr>
          <p:cNvSpPr txBox="1"/>
          <p:nvPr/>
        </p:nvSpPr>
        <p:spPr>
          <a:xfrm>
            <a:off x="3107596" y="5196728"/>
            <a:ext cx="26388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campbellpropertymanagement.com/blo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23993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5F559-EE22-03A1-8CD2-0049FEA7BD62}"/>
              </a:ext>
            </a:extLst>
          </p:cNvPr>
          <p:cNvSpPr>
            <a:spLocks noGrp="1"/>
          </p:cNvSpPr>
          <p:nvPr>
            <p:ph type="title"/>
          </p:nvPr>
        </p:nvSpPr>
        <p:spPr>
          <a:xfrm>
            <a:off x="6587545" y="220091"/>
            <a:ext cx="4869179" cy="1517984"/>
          </a:xfrm>
        </p:spPr>
        <p:txBody>
          <a:bodyPr>
            <a:normAutofit/>
          </a:bodyPr>
          <a:lstStyle/>
          <a:p>
            <a:r>
              <a:rPr lang="en-US" sz="4100">
                <a:solidFill>
                  <a:srgbClr val="000000"/>
                </a:solidFill>
              </a:rPr>
              <a:t>Equal Opportunity for religious organizations</a:t>
            </a:r>
          </a:p>
        </p:txBody>
      </p:sp>
      <p:pic>
        <p:nvPicPr>
          <p:cNvPr id="7" name="Picture 6" descr="A group of people holding signs&#10;&#10;Description automatically generated">
            <a:extLst>
              <a:ext uri="{FF2B5EF4-FFF2-40B4-BE49-F238E27FC236}">
                <a16:creationId xmlns:a16="http://schemas.microsoft.com/office/drawing/2014/main" id="{5980FC15-0580-B768-B12B-D60CB90FCDF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834" r="19015" b="2"/>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0" name="Freeform: Shape 29">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220764DE-563D-019B-0B10-DA057D52F89F}"/>
              </a:ext>
            </a:extLst>
          </p:cNvPr>
          <p:cNvSpPr>
            <a:spLocks noGrp="1"/>
          </p:cNvSpPr>
          <p:nvPr>
            <p:ph idx="1"/>
          </p:nvPr>
        </p:nvSpPr>
        <p:spPr>
          <a:xfrm>
            <a:off x="6587545" y="1738075"/>
            <a:ext cx="4869179" cy="4899834"/>
          </a:xfrm>
        </p:spPr>
        <p:txBody>
          <a:bodyPr anchor="t">
            <a:normAutofit fontScale="92500" lnSpcReduction="10000"/>
          </a:bodyPr>
          <a:lstStyle/>
          <a:p>
            <a:pPr>
              <a:spcBef>
                <a:spcPts val="0"/>
              </a:spcBef>
            </a:pPr>
            <a:r>
              <a:rPr lang="en-US" sz="1600" dirty="0">
                <a:solidFill>
                  <a:srgbClr val="000000"/>
                </a:solidFill>
              </a:rPr>
              <a:t>7 CFR Part 16</a:t>
            </a:r>
          </a:p>
          <a:p>
            <a:pPr lvl="1">
              <a:spcBef>
                <a:spcPts val="0"/>
              </a:spcBef>
              <a:spcAft>
                <a:spcPts val="0"/>
              </a:spcAft>
            </a:pPr>
            <a:r>
              <a:rPr lang="en-US" sz="1600" dirty="0">
                <a:solidFill>
                  <a:srgbClr val="000000"/>
                </a:solidFill>
              </a:rPr>
              <a:t>Faith-based organizations and other community organizations can participate in USDA food programs.</a:t>
            </a:r>
          </a:p>
          <a:p>
            <a:pPr lvl="1">
              <a:spcBef>
                <a:spcPts val="0"/>
              </a:spcBef>
              <a:spcAft>
                <a:spcPts val="0"/>
              </a:spcAft>
            </a:pPr>
            <a:endParaRPr lang="en-US" sz="1600" dirty="0">
              <a:solidFill>
                <a:srgbClr val="000000"/>
              </a:solidFill>
            </a:endParaRPr>
          </a:p>
          <a:p>
            <a:pPr lvl="1">
              <a:spcBef>
                <a:spcPts val="0"/>
              </a:spcBef>
              <a:spcAft>
                <a:spcPts val="0"/>
              </a:spcAft>
            </a:pPr>
            <a:r>
              <a:rPr lang="en-US" sz="1600" dirty="0">
                <a:solidFill>
                  <a:srgbClr val="000000"/>
                </a:solidFill>
              </a:rPr>
              <a:t>Organizations </a:t>
            </a:r>
            <a:r>
              <a:rPr lang="en-US" sz="1600" i="1" u="sng" dirty="0">
                <a:solidFill>
                  <a:srgbClr val="000000"/>
                </a:solidFill>
              </a:rPr>
              <a:t>must not discriminate on the basis of religion, religious belief, a refusal to hold a religious belief, or a refusal to attend or participate in a religious practice.</a:t>
            </a:r>
          </a:p>
          <a:p>
            <a:pPr lvl="1">
              <a:spcBef>
                <a:spcPts val="0"/>
              </a:spcBef>
              <a:spcAft>
                <a:spcPts val="0"/>
              </a:spcAft>
            </a:pPr>
            <a:endParaRPr lang="en-US" sz="1600" dirty="0">
              <a:solidFill>
                <a:srgbClr val="000000"/>
              </a:solidFill>
            </a:endParaRPr>
          </a:p>
          <a:p>
            <a:pPr lvl="1">
              <a:spcBef>
                <a:spcPts val="0"/>
              </a:spcBef>
              <a:spcAft>
                <a:spcPts val="0"/>
              </a:spcAft>
            </a:pPr>
            <a:r>
              <a:rPr lang="en-US" sz="1600" dirty="0">
                <a:solidFill>
                  <a:srgbClr val="000000"/>
                </a:solidFill>
              </a:rPr>
              <a:t>Organizations may not engage in explicitly religious activities as part of TEFAP or CSFP. This includes activities that involve overt religious content, such as worship, religious instruction, or proselytization.</a:t>
            </a:r>
          </a:p>
          <a:p>
            <a:pPr lvl="1">
              <a:spcBef>
                <a:spcPts val="0"/>
              </a:spcBef>
              <a:spcAft>
                <a:spcPts val="0"/>
              </a:spcAft>
            </a:pPr>
            <a:endParaRPr lang="en-US" sz="1600" dirty="0">
              <a:solidFill>
                <a:srgbClr val="000000"/>
              </a:solidFill>
            </a:endParaRPr>
          </a:p>
          <a:p>
            <a:pPr lvl="1">
              <a:spcBef>
                <a:spcPts val="0"/>
              </a:spcBef>
              <a:spcAft>
                <a:spcPts val="0"/>
              </a:spcAft>
            </a:pPr>
            <a:r>
              <a:rPr lang="en-US" sz="1600" dirty="0">
                <a:solidFill>
                  <a:srgbClr val="000000"/>
                </a:solidFill>
              </a:rPr>
              <a:t>The organization must separate in time or location any privately funded explicitly religious activities from activities supported with USDA direct assistance;</a:t>
            </a:r>
          </a:p>
          <a:p>
            <a:pPr lvl="1">
              <a:spcBef>
                <a:spcPts val="0"/>
              </a:spcBef>
              <a:spcAft>
                <a:spcPts val="0"/>
              </a:spcAft>
            </a:pPr>
            <a:endParaRPr lang="en-US" sz="1600" dirty="0">
              <a:solidFill>
                <a:srgbClr val="000000"/>
              </a:solidFill>
            </a:endParaRPr>
          </a:p>
          <a:p>
            <a:pPr lvl="1">
              <a:spcBef>
                <a:spcPts val="0"/>
              </a:spcBef>
              <a:spcAft>
                <a:spcPts val="0"/>
              </a:spcAft>
            </a:pPr>
            <a:r>
              <a:rPr lang="en-US" sz="1600" dirty="0">
                <a:solidFill>
                  <a:srgbClr val="000000"/>
                </a:solidFill>
              </a:rPr>
              <a:t>If neighbors object to the religious character of an organization, that organization must make reasonable efforts to identify and refer clients to an alternate food pantry.  Refer neighbors to the Foodbank’s website: foodbankonline.org  </a:t>
            </a:r>
          </a:p>
          <a:p>
            <a:pPr lvl="1"/>
            <a:endParaRPr lang="en-US" sz="1100" dirty="0">
              <a:solidFill>
                <a:srgbClr val="000000"/>
              </a:solidFill>
            </a:endParaRPr>
          </a:p>
        </p:txBody>
      </p:sp>
      <p:grpSp>
        <p:nvGrpSpPr>
          <p:cNvPr id="32" name="Group 31">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4" name="Oval 33">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4" name="Slide Number Placeholder 3">
            <a:extLst>
              <a:ext uri="{FF2B5EF4-FFF2-40B4-BE49-F238E27FC236}">
                <a16:creationId xmlns:a16="http://schemas.microsoft.com/office/drawing/2014/main" id="{DF1E399A-DD21-8897-C5E7-F801EE2775D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18</a:t>
            </a:fld>
            <a:endParaRPr lang="en-US"/>
          </a:p>
        </p:txBody>
      </p:sp>
      <p:sp>
        <p:nvSpPr>
          <p:cNvPr id="8" name="TextBox 7">
            <a:extLst>
              <a:ext uri="{FF2B5EF4-FFF2-40B4-BE49-F238E27FC236}">
                <a16:creationId xmlns:a16="http://schemas.microsoft.com/office/drawing/2014/main" id="{1D90546D-69A0-9F37-819A-B456E6D3AADF}"/>
              </a:ext>
            </a:extLst>
          </p:cNvPr>
          <p:cNvSpPr txBox="1"/>
          <p:nvPr/>
        </p:nvSpPr>
        <p:spPr>
          <a:xfrm>
            <a:off x="9407261" y="6657945"/>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knowlaw.in/index.php/2021/04/20/uniform-civil-code-laying-the-bedroc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30238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C710-7450-D833-E660-86187D496B43}"/>
              </a:ext>
            </a:extLst>
          </p:cNvPr>
          <p:cNvSpPr>
            <a:spLocks noGrp="1"/>
          </p:cNvSpPr>
          <p:nvPr>
            <p:ph type="title"/>
          </p:nvPr>
        </p:nvSpPr>
        <p:spPr>
          <a:xfrm>
            <a:off x="2611808" y="808056"/>
            <a:ext cx="7958331" cy="653099"/>
          </a:xfrm>
        </p:spPr>
        <p:txBody>
          <a:bodyPr>
            <a:normAutofit fontScale="90000"/>
          </a:bodyPr>
          <a:lstStyle/>
          <a:p>
            <a:r>
              <a:rPr lang="en-US" dirty="0"/>
              <a:t>Written Beneficiary Notice</a:t>
            </a:r>
          </a:p>
        </p:txBody>
      </p:sp>
      <p:graphicFrame>
        <p:nvGraphicFramePr>
          <p:cNvPr id="5" name="Content Placeholder 2">
            <a:extLst>
              <a:ext uri="{FF2B5EF4-FFF2-40B4-BE49-F238E27FC236}">
                <a16:creationId xmlns:a16="http://schemas.microsoft.com/office/drawing/2014/main" id="{1A559A23-F5F3-935F-3F7F-E724AD2AE45F}"/>
              </a:ext>
            </a:extLst>
          </p:cNvPr>
          <p:cNvGraphicFramePr>
            <a:graphicFrameLocks noGrp="1"/>
          </p:cNvGraphicFramePr>
          <p:nvPr>
            <p:ph idx="1"/>
          </p:nvPr>
        </p:nvGraphicFramePr>
        <p:xfrm>
          <a:off x="2253006" y="1696825"/>
          <a:ext cx="8317133" cy="456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50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55DA-62B1-1614-1885-C1A17E460B70}"/>
              </a:ext>
            </a:extLst>
          </p:cNvPr>
          <p:cNvSpPr>
            <a:spLocks noGrp="1"/>
          </p:cNvSpPr>
          <p:nvPr>
            <p:ph type="title"/>
          </p:nvPr>
        </p:nvSpPr>
        <p:spPr/>
        <p:txBody>
          <a:bodyPr/>
          <a:lstStyle/>
          <a:p>
            <a:r>
              <a:rPr lang="en-US" dirty="0"/>
              <a:t>Training requirements</a:t>
            </a:r>
          </a:p>
        </p:txBody>
      </p:sp>
      <p:sp>
        <p:nvSpPr>
          <p:cNvPr id="3" name="Content Placeholder 2">
            <a:extLst>
              <a:ext uri="{FF2B5EF4-FFF2-40B4-BE49-F238E27FC236}">
                <a16:creationId xmlns:a16="http://schemas.microsoft.com/office/drawing/2014/main" id="{A4AB75D7-29B9-A015-863D-E7272060972D}"/>
              </a:ext>
            </a:extLst>
          </p:cNvPr>
          <p:cNvSpPr>
            <a:spLocks noGrp="1"/>
          </p:cNvSpPr>
          <p:nvPr>
            <p:ph idx="1"/>
          </p:nvPr>
        </p:nvSpPr>
        <p:spPr/>
        <p:txBody>
          <a:bodyPr>
            <a:normAutofit fontScale="92500" lnSpcReduction="10000"/>
          </a:bodyPr>
          <a:lstStyle/>
          <a:p>
            <a:r>
              <a:rPr lang="en-US" dirty="0"/>
              <a:t>The United States Department of Agriculture (USDA) trains state agencies and Food Banks annually</a:t>
            </a:r>
          </a:p>
          <a:p>
            <a:pPr lvl="1"/>
            <a:r>
              <a:rPr lang="en-US" dirty="0"/>
              <a:t>Food Banks then train food pantries, staff, and volunteers who distribute federal foods.</a:t>
            </a:r>
          </a:p>
          <a:p>
            <a:pPr lvl="1"/>
            <a:r>
              <a:rPr lang="en-US" dirty="0"/>
              <a:t>Trainings are required and must occur once a year.</a:t>
            </a:r>
          </a:p>
          <a:p>
            <a:r>
              <a:rPr lang="en-US" dirty="0"/>
              <a:t>Training includes:</a:t>
            </a:r>
          </a:p>
          <a:p>
            <a:pPr lvl="1"/>
            <a:r>
              <a:rPr lang="en-US" dirty="0"/>
              <a:t>Assurances</a:t>
            </a:r>
          </a:p>
          <a:p>
            <a:pPr lvl="1"/>
            <a:r>
              <a:rPr lang="en-US" dirty="0"/>
              <a:t>Race and Ethnicity data collection</a:t>
            </a:r>
          </a:p>
          <a:p>
            <a:pPr lvl="1"/>
            <a:r>
              <a:rPr lang="en-US" dirty="0"/>
              <a:t>Effective public notification system</a:t>
            </a:r>
          </a:p>
          <a:p>
            <a:pPr lvl="1"/>
            <a:r>
              <a:rPr lang="en-US" dirty="0"/>
              <a:t>Discrimination complaint procedures</a:t>
            </a:r>
          </a:p>
          <a:p>
            <a:pPr lvl="1"/>
            <a:r>
              <a:rPr lang="en-US" dirty="0"/>
              <a:t>Compliance review techniques &amp; resolving noncompliance</a:t>
            </a:r>
          </a:p>
          <a:p>
            <a:pPr lvl="1"/>
            <a:r>
              <a:rPr lang="en-US" dirty="0"/>
              <a:t>Requirements for reasonable modifications for persons with disabilities</a:t>
            </a:r>
          </a:p>
          <a:p>
            <a:pPr lvl="1"/>
            <a:r>
              <a:rPr lang="en-US" dirty="0"/>
              <a:t>Language access for neighbors with Limited English Proficiency</a:t>
            </a:r>
          </a:p>
          <a:p>
            <a:pPr lvl="1"/>
            <a:r>
              <a:rPr lang="en-US" dirty="0"/>
              <a:t>Customer service &amp; conflict resolution</a:t>
            </a:r>
          </a:p>
        </p:txBody>
      </p:sp>
      <p:sp>
        <p:nvSpPr>
          <p:cNvPr id="4" name="Slide Number Placeholder 3">
            <a:extLst>
              <a:ext uri="{FF2B5EF4-FFF2-40B4-BE49-F238E27FC236}">
                <a16:creationId xmlns:a16="http://schemas.microsoft.com/office/drawing/2014/main" id="{1FC5B8A2-BA1F-23EA-9F5C-52ACB69AB5D9}"/>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70853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42763-98F3-ECF1-623C-A9DF19425588}"/>
              </a:ext>
            </a:extLst>
          </p:cNvPr>
          <p:cNvSpPr>
            <a:spLocks noGrp="1"/>
          </p:cNvSpPr>
          <p:nvPr>
            <p:ph type="title"/>
          </p:nvPr>
        </p:nvSpPr>
        <p:spPr>
          <a:xfrm>
            <a:off x="8479777" y="639763"/>
            <a:ext cx="3046073" cy="5177377"/>
          </a:xfrm>
          <a:ln>
            <a:noFill/>
          </a:ln>
        </p:spPr>
        <p:txBody>
          <a:bodyPr>
            <a:normAutofit/>
          </a:bodyPr>
          <a:lstStyle/>
          <a:p>
            <a:r>
              <a:rPr lang="en-US" sz="4000" dirty="0"/>
              <a:t>Customer service  </a:t>
            </a:r>
            <a:br>
              <a:rPr lang="en-US" sz="4000" dirty="0"/>
            </a:br>
            <a:r>
              <a:rPr lang="en-US" sz="1200" dirty="0">
                <a:hlinkClick r:id="rId4"/>
              </a:rPr>
              <a:t>12 Essential Customer Service Skills In 2024 – Forbes Advisor</a:t>
            </a:r>
            <a:endParaRPr lang="en-US" sz="4000" dirty="0"/>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54F5FF5C-8E7D-C920-29FB-A71C818D60B5}"/>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20</a:t>
            </a:fld>
            <a:endParaRPr lang="en-US"/>
          </a:p>
        </p:txBody>
      </p:sp>
      <p:sp>
        <p:nvSpPr>
          <p:cNvPr id="5" name="Content Placeholder 4">
            <a:extLst>
              <a:ext uri="{FF2B5EF4-FFF2-40B4-BE49-F238E27FC236}">
                <a16:creationId xmlns:a16="http://schemas.microsoft.com/office/drawing/2014/main" id="{A483E89D-2426-88A1-FC56-8892138BD7D5}"/>
              </a:ext>
            </a:extLst>
          </p:cNvPr>
          <p:cNvSpPr>
            <a:spLocks noGrp="1"/>
          </p:cNvSpPr>
          <p:nvPr>
            <p:ph idx="1"/>
          </p:nvPr>
        </p:nvSpPr>
        <p:spPr>
          <a:xfrm>
            <a:off x="136733" y="179461"/>
            <a:ext cx="7597211" cy="6678537"/>
          </a:xfrm>
        </p:spPr>
        <p:txBody>
          <a:bodyPr>
            <a:normAutofit fontScale="47500" lnSpcReduction="20000"/>
          </a:bodyPr>
          <a:lstStyle/>
          <a:p>
            <a:pPr algn="l"/>
            <a:endParaRPr lang="en-US" sz="2300" b="1" i="0" dirty="0">
              <a:solidFill>
                <a:srgbClr val="333333"/>
              </a:solidFill>
              <a:effectLst/>
              <a:highlight>
                <a:srgbClr val="FFFFFF"/>
              </a:highlight>
            </a:endParaRPr>
          </a:p>
          <a:p>
            <a:pPr algn="l"/>
            <a:r>
              <a:rPr lang="en-US" sz="2300" b="1" i="0" dirty="0">
                <a:solidFill>
                  <a:srgbClr val="333333"/>
                </a:solidFill>
                <a:effectLst/>
                <a:highlight>
                  <a:srgbClr val="FFFFFF"/>
                </a:highlight>
              </a:rPr>
              <a:t>1. Active Listening - </a:t>
            </a:r>
            <a:r>
              <a:rPr lang="en-US" sz="2300" b="0" i="0" dirty="0">
                <a:solidFill>
                  <a:srgbClr val="333333"/>
                </a:solidFill>
                <a:effectLst/>
                <a:highlight>
                  <a:srgbClr val="FFFFFF"/>
                </a:highlight>
              </a:rPr>
              <a:t>Listening sounds like a simple thing to do, but active listening requires a great deal of focus and concentration. When engaging in active listening, customer service team members need to be attentive, patient and nonjudgmental for customers to feel that their issues are truly being heard.</a:t>
            </a:r>
          </a:p>
          <a:p>
            <a:pPr algn="l"/>
            <a:r>
              <a:rPr lang="en-US" sz="2300" b="1" i="0" dirty="0">
                <a:solidFill>
                  <a:srgbClr val="333333"/>
                </a:solidFill>
                <a:effectLst/>
                <a:highlight>
                  <a:srgbClr val="FFFFFF"/>
                </a:highlight>
              </a:rPr>
              <a:t>2. Empathy - </a:t>
            </a:r>
            <a:r>
              <a:rPr lang="en-US" sz="2300" b="0" i="0" dirty="0">
                <a:solidFill>
                  <a:srgbClr val="333333"/>
                </a:solidFill>
                <a:effectLst/>
                <a:highlight>
                  <a:srgbClr val="FFFFFF"/>
                </a:highlight>
              </a:rPr>
              <a:t>Empathy pairs with active listening because it means the customer service agent is hearing what the customer is saying without any preconceived notions or judgments. It focuses on recognizing, managing and responding to the emotions of customers as well as keeping your own emotions in check. </a:t>
            </a:r>
          </a:p>
          <a:p>
            <a:pPr algn="l"/>
            <a:r>
              <a:rPr lang="en-US" sz="2300" b="1" i="0" dirty="0">
                <a:solidFill>
                  <a:srgbClr val="333333"/>
                </a:solidFill>
                <a:effectLst/>
                <a:highlight>
                  <a:srgbClr val="FFFFFF"/>
                </a:highlight>
              </a:rPr>
              <a:t>3. Problem Solving - </a:t>
            </a:r>
            <a:r>
              <a:rPr lang="en-US" sz="2300" b="0" i="0" dirty="0">
                <a:solidFill>
                  <a:srgbClr val="333333"/>
                </a:solidFill>
                <a:effectLst/>
                <a:highlight>
                  <a:srgbClr val="FFFFFF"/>
                </a:highlight>
              </a:rPr>
              <a:t>When customers reach out with an issue, their expectation is usually that the customer service team will help them solve the problem. It’s crucial that businesses have efficient problem-solving systems in place to help customers as quickly and effectively as possible. </a:t>
            </a:r>
          </a:p>
          <a:p>
            <a:pPr algn="l"/>
            <a:r>
              <a:rPr lang="en-US" sz="2300" b="1" i="0" dirty="0">
                <a:solidFill>
                  <a:srgbClr val="333333"/>
                </a:solidFill>
                <a:effectLst/>
                <a:highlight>
                  <a:srgbClr val="FFFFFF"/>
                </a:highlight>
              </a:rPr>
              <a:t>4. Conflict Resolution - </a:t>
            </a:r>
            <a:r>
              <a:rPr lang="en-US" sz="2300" b="0" i="0" dirty="0">
                <a:solidFill>
                  <a:srgbClr val="333333"/>
                </a:solidFill>
                <a:effectLst/>
                <a:highlight>
                  <a:srgbClr val="FFFFFF"/>
                </a:highlight>
              </a:rPr>
              <a:t>Conflicts are stressful and stress can lead to short tempers, irrational actions and difficulty thinking clearly. You don’t want your customers to feel stressed, so managing and resolving conflicts as soon as possible is a critical part of good customer service. </a:t>
            </a:r>
          </a:p>
          <a:p>
            <a:pPr algn="l"/>
            <a:r>
              <a:rPr lang="en-US" sz="2300" b="1" i="0" dirty="0">
                <a:solidFill>
                  <a:srgbClr val="333333"/>
                </a:solidFill>
                <a:effectLst/>
                <a:highlight>
                  <a:srgbClr val="FFFFFF"/>
                </a:highlight>
              </a:rPr>
              <a:t>5. Organization - </a:t>
            </a:r>
            <a:r>
              <a:rPr lang="en-US" sz="2300" b="0" i="0" dirty="0">
                <a:solidFill>
                  <a:srgbClr val="333333"/>
                </a:solidFill>
                <a:effectLst/>
                <a:highlight>
                  <a:srgbClr val="FFFFFF"/>
                </a:highlight>
              </a:rPr>
              <a:t>Being able to access both information and support quickly ensures that customer service agents will be able to assist customers confidently.</a:t>
            </a:r>
          </a:p>
          <a:p>
            <a:pPr algn="l"/>
            <a:r>
              <a:rPr lang="en-US" sz="2300" b="1" i="0" dirty="0">
                <a:solidFill>
                  <a:srgbClr val="333333"/>
                </a:solidFill>
                <a:effectLst/>
                <a:highlight>
                  <a:srgbClr val="FFFFFF"/>
                </a:highlight>
              </a:rPr>
              <a:t>6. Good Memory - </a:t>
            </a:r>
            <a:r>
              <a:rPr lang="en-US" sz="2300" b="0" i="0" dirty="0">
                <a:solidFill>
                  <a:srgbClr val="333333"/>
                </a:solidFill>
                <a:effectLst/>
                <a:highlight>
                  <a:srgbClr val="FFFFFF"/>
                </a:highlight>
              </a:rPr>
              <a:t>An already-annoyed customer who contacts customer service with an issue is guaranteed to get angrier and angrier the more they are asked to repeat themselves. Having a good memory is a customer service skill that will inevitably lead to a smoother dialogue, resulting in customers who feel less stressed and more taken care of. </a:t>
            </a:r>
          </a:p>
          <a:p>
            <a:pPr algn="l"/>
            <a:r>
              <a:rPr lang="en-US" sz="2300" b="1" i="0" dirty="0">
                <a:solidFill>
                  <a:srgbClr val="333333"/>
                </a:solidFill>
                <a:effectLst/>
                <a:highlight>
                  <a:srgbClr val="FFFFFF"/>
                </a:highlight>
              </a:rPr>
              <a:t>7. Adaptability - </a:t>
            </a:r>
            <a:r>
              <a:rPr lang="en-US" sz="2300" b="0" i="0" dirty="0">
                <a:solidFill>
                  <a:srgbClr val="333333"/>
                </a:solidFill>
                <a:effectLst/>
                <a:highlight>
                  <a:srgbClr val="FFFFFF"/>
                </a:highlight>
              </a:rPr>
              <a:t>Adaptability in customer service means approaching a situation without expectations and knowing when it is time to switch directions to offer the most effective help.</a:t>
            </a:r>
          </a:p>
          <a:p>
            <a:pPr algn="l"/>
            <a:r>
              <a:rPr lang="en-US" sz="2300" b="1" i="0" dirty="0">
                <a:solidFill>
                  <a:srgbClr val="333333"/>
                </a:solidFill>
                <a:effectLst/>
                <a:highlight>
                  <a:srgbClr val="FFFFFF"/>
                </a:highlight>
              </a:rPr>
              <a:t>8. Time Management - </a:t>
            </a:r>
            <a:r>
              <a:rPr lang="en-US" sz="2300" b="0" i="0" dirty="0">
                <a:solidFill>
                  <a:srgbClr val="333333"/>
                </a:solidFill>
                <a:effectLst/>
                <a:highlight>
                  <a:srgbClr val="FFFFFF"/>
                </a:highlight>
              </a:rPr>
              <a:t>Customers want to receive prompt responses, and the only way for that to happen is when customer service teams are cognizant of their time management.. </a:t>
            </a:r>
          </a:p>
          <a:p>
            <a:pPr algn="l"/>
            <a:r>
              <a:rPr lang="en-US" sz="2300" b="1" i="0" dirty="0">
                <a:solidFill>
                  <a:srgbClr val="333333"/>
                </a:solidFill>
                <a:effectLst/>
                <a:highlight>
                  <a:srgbClr val="FFFFFF"/>
                </a:highlight>
              </a:rPr>
              <a:t>9. Knowledge - </a:t>
            </a:r>
            <a:r>
              <a:rPr lang="en-US" sz="2300" b="0" i="0" dirty="0">
                <a:solidFill>
                  <a:srgbClr val="333333"/>
                </a:solidFill>
                <a:effectLst/>
                <a:highlight>
                  <a:srgbClr val="FFFFFF"/>
                </a:highlight>
              </a:rPr>
              <a:t>The quality of your customer service will rely heavily on team members’ knowledge about products and services. They need to know enough to answer questions, troubleshoot technical challenges and offer suggestions. </a:t>
            </a:r>
          </a:p>
          <a:p>
            <a:pPr algn="l"/>
            <a:r>
              <a:rPr lang="en-US" sz="2300" b="1" i="0" dirty="0">
                <a:solidFill>
                  <a:srgbClr val="333333"/>
                </a:solidFill>
                <a:effectLst/>
                <a:highlight>
                  <a:srgbClr val="FFFFFF"/>
                </a:highlight>
              </a:rPr>
              <a:t>10. Communication - </a:t>
            </a:r>
            <a:r>
              <a:rPr lang="en-US" sz="2300" b="0" i="0" dirty="0">
                <a:solidFill>
                  <a:srgbClr val="333333"/>
                </a:solidFill>
                <a:effectLst/>
                <a:highlight>
                  <a:srgbClr val="FFFFFF"/>
                </a:highlight>
              </a:rPr>
              <a:t>Whether in person, over the phone or electronically, communication is the cornerstone of customer service. Communicating effectively means taking the time to not only talk but also to listen. </a:t>
            </a:r>
          </a:p>
          <a:p>
            <a:pPr algn="l"/>
            <a:r>
              <a:rPr lang="en-US" sz="2300" b="1" i="0" dirty="0">
                <a:solidFill>
                  <a:srgbClr val="333333"/>
                </a:solidFill>
                <a:effectLst/>
                <a:highlight>
                  <a:srgbClr val="FFFFFF"/>
                </a:highlight>
              </a:rPr>
              <a:t>11. Transparency - </a:t>
            </a:r>
            <a:r>
              <a:rPr lang="en-US" sz="2300" b="0" i="0" dirty="0">
                <a:solidFill>
                  <a:srgbClr val="333333"/>
                </a:solidFill>
                <a:effectLst/>
                <a:highlight>
                  <a:srgbClr val="FFFFFF"/>
                </a:highlight>
              </a:rPr>
              <a:t>Customers want their issues resolved, but they are also often interested in knowing how or why a problem may have occurred in the first place. Transparency in customer service doesn’t mean sharing all the trade secrets. Rather, it’s about being upfront and honest when helping to solve problems. Honesty goes a long way in building and maintaining positive customer relationships, even when it means admitting mistakes.</a:t>
            </a:r>
          </a:p>
          <a:p>
            <a:pPr algn="l"/>
            <a:r>
              <a:rPr lang="en-US" sz="2300" b="1" i="0" dirty="0">
                <a:solidFill>
                  <a:srgbClr val="333333"/>
                </a:solidFill>
                <a:effectLst/>
                <a:highlight>
                  <a:srgbClr val="FFFFFF"/>
                </a:highlight>
              </a:rPr>
              <a:t>12. Humor - </a:t>
            </a:r>
            <a:r>
              <a:rPr lang="en-US" sz="2300" b="0" i="0" dirty="0">
                <a:solidFill>
                  <a:srgbClr val="333333"/>
                </a:solidFill>
                <a:effectLst/>
                <a:highlight>
                  <a:srgbClr val="FFFFFF"/>
                </a:highlight>
              </a:rPr>
              <a:t>Unhappy customers are not funny and should never be treated like a joke. But when used correctly in certain situations, humor can be a powerful skill to help lighten the mood and diffuse tension. After figuring out what a customer is seeking and why they are frustrated, a well-timed funny comment is often exactly what is needed to help put the customer at ease and adjust their attitude.</a:t>
            </a:r>
          </a:p>
          <a:p>
            <a:endParaRPr lang="en-US" dirty="0"/>
          </a:p>
        </p:txBody>
      </p:sp>
    </p:spTree>
    <p:extLst>
      <p:ext uri="{BB962C8B-B14F-4D97-AF65-F5344CB8AC3E}">
        <p14:creationId xmlns:p14="http://schemas.microsoft.com/office/powerpoint/2010/main" val="47918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0241-53E4-2C45-7BD3-851B39652470}"/>
              </a:ext>
            </a:extLst>
          </p:cNvPr>
          <p:cNvSpPr>
            <a:spLocks noGrp="1"/>
          </p:cNvSpPr>
          <p:nvPr>
            <p:ph type="title"/>
          </p:nvPr>
        </p:nvSpPr>
        <p:spPr/>
        <p:txBody>
          <a:bodyPr/>
          <a:lstStyle/>
          <a:p>
            <a:r>
              <a:rPr lang="en-US" dirty="0"/>
              <a:t>Conflict resolution</a:t>
            </a:r>
          </a:p>
        </p:txBody>
      </p:sp>
      <p:graphicFrame>
        <p:nvGraphicFramePr>
          <p:cNvPr id="8" name="Content Placeholder 2">
            <a:extLst>
              <a:ext uri="{FF2B5EF4-FFF2-40B4-BE49-F238E27FC236}">
                <a16:creationId xmlns:a16="http://schemas.microsoft.com/office/drawing/2014/main" id="{C61B1738-2AFA-AFEC-BF02-5735514E375F}"/>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CB4AE48-D5F2-D7A9-E093-EE5D6CF13D9B}"/>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26669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8DD5-F523-C585-9D9B-638076F5A9AC}"/>
              </a:ext>
            </a:extLst>
          </p:cNvPr>
          <p:cNvSpPr>
            <a:spLocks noGrp="1"/>
          </p:cNvSpPr>
          <p:nvPr>
            <p:ph type="title"/>
          </p:nvPr>
        </p:nvSpPr>
        <p:spPr/>
        <p:txBody>
          <a:bodyPr/>
          <a:lstStyle/>
          <a:p>
            <a:r>
              <a:rPr lang="en-US" dirty="0"/>
              <a:t>Be mindful of</a:t>
            </a:r>
          </a:p>
        </p:txBody>
      </p:sp>
      <p:sp>
        <p:nvSpPr>
          <p:cNvPr id="3" name="Content Placeholder 2">
            <a:extLst>
              <a:ext uri="{FF2B5EF4-FFF2-40B4-BE49-F238E27FC236}">
                <a16:creationId xmlns:a16="http://schemas.microsoft.com/office/drawing/2014/main" id="{50A411AD-4AB1-C731-CE92-538FB8BBF8EB}"/>
              </a:ext>
            </a:extLst>
          </p:cNvPr>
          <p:cNvSpPr>
            <a:spLocks noGrp="1"/>
          </p:cNvSpPr>
          <p:nvPr>
            <p:ph idx="1"/>
          </p:nvPr>
        </p:nvSpPr>
        <p:spPr/>
        <p:txBody>
          <a:bodyPr/>
          <a:lstStyle/>
          <a:p>
            <a:r>
              <a:rPr lang="en-US" dirty="0"/>
              <a:t>Cultural considerations you should keep in mind when interacting with neighbors:</a:t>
            </a:r>
          </a:p>
          <a:p>
            <a:pPr lvl="1"/>
            <a:r>
              <a:rPr lang="en-US" dirty="0"/>
              <a:t>They might have been forced to leave their own culture.</a:t>
            </a:r>
          </a:p>
          <a:p>
            <a:pPr lvl="1"/>
            <a:r>
              <a:rPr lang="en-US" dirty="0"/>
              <a:t>They might be adopting a new culture.</a:t>
            </a:r>
          </a:p>
          <a:p>
            <a:pPr lvl="1"/>
            <a:r>
              <a:rPr lang="en-US" dirty="0"/>
              <a:t>They might have experienced discrimination in past.</a:t>
            </a:r>
          </a:p>
          <a:p>
            <a:pPr lvl="1"/>
            <a:r>
              <a:rPr lang="en-US" dirty="0"/>
              <a:t>They might be experiencing trauma which can “interfere with their daily life and ability to function and interact with others.”</a:t>
            </a:r>
          </a:p>
          <a:p>
            <a:r>
              <a:rPr lang="en-US" dirty="0"/>
              <a:t>Tips to navigate neighbors who are presenting mental health challenges:</a:t>
            </a:r>
          </a:p>
          <a:p>
            <a:pPr lvl="1"/>
            <a:r>
              <a:rPr lang="en-US" b="1" u="sng" dirty="0"/>
              <a:t>A</a:t>
            </a:r>
            <a:r>
              <a:rPr lang="en-US" dirty="0"/>
              <a:t>pproach, assess for risk of suicide or harm, and assist</a:t>
            </a:r>
          </a:p>
          <a:p>
            <a:pPr lvl="1"/>
            <a:r>
              <a:rPr lang="en-US" b="1" u="sng" dirty="0"/>
              <a:t>L</a:t>
            </a:r>
            <a:r>
              <a:rPr lang="en-US" dirty="0"/>
              <a:t>isten nonjudgmentally</a:t>
            </a:r>
          </a:p>
          <a:p>
            <a:pPr lvl="1"/>
            <a:r>
              <a:rPr lang="en-US" b="1" u="sng" dirty="0"/>
              <a:t>G</a:t>
            </a:r>
            <a:r>
              <a:rPr lang="en-US" dirty="0"/>
              <a:t>ive reassurance and information</a:t>
            </a:r>
          </a:p>
          <a:p>
            <a:pPr lvl="1"/>
            <a:r>
              <a:rPr lang="en-US" b="1" u="sng" dirty="0"/>
              <a:t>E</a:t>
            </a:r>
            <a:r>
              <a:rPr lang="en-US" dirty="0"/>
              <a:t>ncourage appropriate professional help</a:t>
            </a:r>
          </a:p>
          <a:p>
            <a:pPr lvl="1"/>
            <a:r>
              <a:rPr lang="en-US" b="1" u="sng" dirty="0"/>
              <a:t>E</a:t>
            </a:r>
            <a:r>
              <a:rPr lang="en-US" dirty="0"/>
              <a:t>ncourage self-help and other support strategies</a:t>
            </a:r>
          </a:p>
          <a:p>
            <a:endParaRPr lang="en-US" dirty="0"/>
          </a:p>
          <a:p>
            <a:pPr lvl="1"/>
            <a:endParaRPr lang="en-US" dirty="0"/>
          </a:p>
        </p:txBody>
      </p:sp>
      <p:sp>
        <p:nvSpPr>
          <p:cNvPr id="4" name="Slide Number Placeholder 3">
            <a:extLst>
              <a:ext uri="{FF2B5EF4-FFF2-40B4-BE49-F238E27FC236}">
                <a16:creationId xmlns:a16="http://schemas.microsoft.com/office/drawing/2014/main" id="{67EC4912-EE9E-7C07-50C0-EAC8BFC5DC16}"/>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61055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AAF-9254-C2E0-D312-CAF7BF5C2127}"/>
              </a:ext>
            </a:extLst>
          </p:cNvPr>
          <p:cNvSpPr>
            <a:spLocks noGrp="1"/>
          </p:cNvSpPr>
          <p:nvPr>
            <p:ph type="title"/>
          </p:nvPr>
        </p:nvSpPr>
        <p:spPr>
          <a:xfrm>
            <a:off x="641023" y="334652"/>
            <a:ext cx="10058400" cy="1609344"/>
          </a:xfrm>
        </p:spPr>
        <p:txBody>
          <a:bodyPr>
            <a:normAutofit/>
          </a:bodyPr>
          <a:lstStyle/>
          <a:p>
            <a:r>
              <a:rPr lang="en-US" dirty="0"/>
              <a:t>Complaints of Discrimination</a:t>
            </a:r>
          </a:p>
        </p:txBody>
      </p:sp>
      <p:sp>
        <p:nvSpPr>
          <p:cNvPr id="3" name="Content Placeholder 2">
            <a:extLst>
              <a:ext uri="{FF2B5EF4-FFF2-40B4-BE49-F238E27FC236}">
                <a16:creationId xmlns:a16="http://schemas.microsoft.com/office/drawing/2014/main" id="{0F83D6B0-B68A-68C9-2CA3-EB774E959491}"/>
              </a:ext>
            </a:extLst>
          </p:cNvPr>
          <p:cNvSpPr>
            <a:spLocks noGrp="1"/>
          </p:cNvSpPr>
          <p:nvPr>
            <p:ph idx="1"/>
          </p:nvPr>
        </p:nvSpPr>
        <p:spPr>
          <a:xfrm>
            <a:off x="641023" y="1904213"/>
            <a:ext cx="7127104" cy="4733695"/>
          </a:xfrm>
        </p:spPr>
        <p:txBody>
          <a:bodyPr>
            <a:normAutofit/>
          </a:bodyPr>
          <a:lstStyle/>
          <a:p>
            <a:r>
              <a:rPr lang="en-US" sz="1900" dirty="0"/>
              <a:t>Complaints must be filed within 180 days from the alleged act of discrimination, with exceptions. </a:t>
            </a:r>
          </a:p>
          <a:p>
            <a:pPr lvl="1"/>
            <a:r>
              <a:rPr lang="en-US" sz="1700" dirty="0"/>
              <a:t>Only the Secretary of Agriculture can extend the time period beyond 180 days.</a:t>
            </a:r>
          </a:p>
          <a:p>
            <a:pPr lvl="1"/>
            <a:r>
              <a:rPr lang="en-US" sz="1700" dirty="0"/>
              <a:t>Complaints may be written, verbal, or anonymous. </a:t>
            </a:r>
          </a:p>
          <a:p>
            <a:pPr lvl="1"/>
            <a:r>
              <a:rPr lang="en-US" sz="1600" dirty="0"/>
              <a:t>Forward complaints based on race, color, national origin, sex (including gender identity and sexual orientation), and disability to CRD within five (5) calendar days of receipt.</a:t>
            </a:r>
          </a:p>
          <a:p>
            <a:pPr lvl="1"/>
            <a:r>
              <a:rPr lang="en-US" sz="1600" dirty="0"/>
              <a:t>Forward complaints based on age (or a combination of age and other bases to CRD within five (5) business days of receipt.</a:t>
            </a:r>
            <a:r>
              <a:rPr lang="en-US" sz="1700" dirty="0"/>
              <a:t> </a:t>
            </a:r>
          </a:p>
          <a:p>
            <a:r>
              <a:rPr lang="en-US" sz="1900" dirty="0"/>
              <a:t>You can use the complaint form that the Foodbank provides, but neighbors aren’t required to use that form for the complaint to be accepted. </a:t>
            </a:r>
          </a:p>
          <a:p>
            <a:endParaRPr lang="en-US" sz="1100" dirty="0"/>
          </a:p>
        </p:txBody>
      </p:sp>
      <p:pic>
        <p:nvPicPr>
          <p:cNvPr id="6" name="Picture 5" descr="A clipboard with a pen and a list of text&#10;&#10;Description automatically generated">
            <a:extLst>
              <a:ext uri="{FF2B5EF4-FFF2-40B4-BE49-F238E27FC236}">
                <a16:creationId xmlns:a16="http://schemas.microsoft.com/office/drawing/2014/main" id="{FC2A1E06-AB05-207E-75D1-17209161D40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41" r="10331" b="-1"/>
          <a:stretch/>
        </p:blipFill>
        <p:spPr>
          <a:xfrm>
            <a:off x="7872307" y="2193036"/>
            <a:ext cx="3261974" cy="3639872"/>
          </a:xfrm>
          <a:prstGeom prst="rect">
            <a:avLst/>
          </a:prstGeom>
        </p:spPr>
      </p:pic>
      <p:sp>
        <p:nvSpPr>
          <p:cNvPr id="4" name="Slide Number Placeholder 3">
            <a:extLst>
              <a:ext uri="{FF2B5EF4-FFF2-40B4-BE49-F238E27FC236}">
                <a16:creationId xmlns:a16="http://schemas.microsoft.com/office/drawing/2014/main" id="{1F15C0E2-AAD0-26EC-0CBE-E96DF7A30C56}"/>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23</a:t>
            </a:fld>
            <a:endParaRPr lang="en-US"/>
          </a:p>
        </p:txBody>
      </p:sp>
    </p:spTree>
    <p:extLst>
      <p:ext uri="{BB962C8B-B14F-4D97-AF65-F5344CB8AC3E}">
        <p14:creationId xmlns:p14="http://schemas.microsoft.com/office/powerpoint/2010/main" val="383155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0761-4D82-797D-051B-CA0A6D942BAA}"/>
              </a:ext>
            </a:extLst>
          </p:cNvPr>
          <p:cNvSpPr>
            <a:spLocks noGrp="1"/>
          </p:cNvSpPr>
          <p:nvPr>
            <p:ph type="title"/>
          </p:nvPr>
        </p:nvSpPr>
        <p:spPr/>
        <p:txBody>
          <a:bodyPr/>
          <a:lstStyle/>
          <a:p>
            <a:r>
              <a:rPr lang="en-US" dirty="0"/>
              <a:t>Complaint Requirements</a:t>
            </a:r>
          </a:p>
        </p:txBody>
      </p:sp>
      <p:sp>
        <p:nvSpPr>
          <p:cNvPr id="3" name="Content Placeholder 2">
            <a:extLst>
              <a:ext uri="{FF2B5EF4-FFF2-40B4-BE49-F238E27FC236}">
                <a16:creationId xmlns:a16="http://schemas.microsoft.com/office/drawing/2014/main" id="{4F88580C-FEAB-0304-BEBC-5AE3A0B241BE}"/>
              </a:ext>
            </a:extLst>
          </p:cNvPr>
          <p:cNvSpPr>
            <a:spLocks noGrp="1"/>
          </p:cNvSpPr>
          <p:nvPr>
            <p:ph idx="1"/>
          </p:nvPr>
        </p:nvSpPr>
        <p:spPr>
          <a:xfrm>
            <a:off x="1069848" y="2121407"/>
            <a:ext cx="10058400" cy="4516501"/>
          </a:xfrm>
        </p:spPr>
        <p:txBody>
          <a:bodyPr>
            <a:normAutofit fontScale="85000" lnSpcReduction="10000"/>
          </a:bodyPr>
          <a:lstStyle/>
          <a:p>
            <a:r>
              <a:rPr lang="en-US" sz="1800" dirty="0"/>
              <a:t>Try to collect all of the following information to submit to the Foodbank and to USDA:</a:t>
            </a:r>
          </a:p>
          <a:p>
            <a:pPr lvl="1"/>
            <a:r>
              <a:rPr lang="en-US" dirty="0"/>
              <a:t>Name, address, and telephone number of the complainant</a:t>
            </a:r>
          </a:p>
          <a:p>
            <a:pPr lvl="1"/>
            <a:r>
              <a:rPr lang="en-US" dirty="0"/>
              <a:t>The location and name of the organization or office</a:t>
            </a:r>
          </a:p>
          <a:p>
            <a:pPr lvl="1"/>
            <a:r>
              <a:rPr lang="en-US" dirty="0"/>
              <a:t>The nature of the incident or action</a:t>
            </a:r>
          </a:p>
          <a:p>
            <a:pPr lvl="1"/>
            <a:r>
              <a:rPr lang="en-US" dirty="0"/>
              <a:t>The names, titles, and business addresses of persons who may have knowledge of the discriminatory action</a:t>
            </a:r>
          </a:p>
          <a:p>
            <a:pPr lvl="1"/>
            <a:r>
              <a:rPr lang="en-US" dirty="0"/>
              <a:t>The date(s) during which the alleged discriminatory actions occurred</a:t>
            </a:r>
          </a:p>
          <a:p>
            <a:pPr lvl="1"/>
            <a:r>
              <a:rPr lang="en-US" dirty="0"/>
              <a:t>The basis for the alleged discrimination</a:t>
            </a:r>
          </a:p>
          <a:p>
            <a:r>
              <a:rPr lang="en-US" sz="1800" dirty="0"/>
              <a:t>Send information to the Foodbank via email, and send the information to USDA by one of the following methods:</a:t>
            </a:r>
          </a:p>
          <a:p>
            <a:pPr lvl="1">
              <a:lnSpc>
                <a:spcPct val="120000"/>
              </a:lnSpc>
              <a:spcBef>
                <a:spcPts val="0"/>
              </a:spcBef>
            </a:pPr>
            <a:r>
              <a:rPr lang="en-US" sz="1600" dirty="0"/>
              <a:t>Mail: 	</a:t>
            </a:r>
            <a:r>
              <a:rPr lang="en-US" sz="1500" dirty="0"/>
              <a:t>U.S. Department of Agriculture</a:t>
            </a:r>
          </a:p>
          <a:p>
            <a:pPr marL="0" indent="0">
              <a:lnSpc>
                <a:spcPct val="120000"/>
              </a:lnSpc>
              <a:spcBef>
                <a:spcPts val="0"/>
              </a:spcBef>
              <a:buNone/>
            </a:pPr>
            <a:r>
              <a:rPr lang="en-US" sz="1700" dirty="0"/>
              <a:t>	Director, Center for Civil Rights Enforcement</a:t>
            </a:r>
          </a:p>
          <a:p>
            <a:pPr marL="0" indent="0">
              <a:lnSpc>
                <a:spcPct val="120000"/>
              </a:lnSpc>
              <a:spcBef>
                <a:spcPts val="0"/>
              </a:spcBef>
              <a:buNone/>
            </a:pPr>
            <a:r>
              <a:rPr lang="en-US" sz="1700" dirty="0"/>
              <a:t>	1400 Independence Avenue, SW</a:t>
            </a:r>
          </a:p>
          <a:p>
            <a:pPr marL="274320" lvl="1" indent="0">
              <a:lnSpc>
                <a:spcPct val="120000"/>
              </a:lnSpc>
              <a:spcBef>
                <a:spcPts val="0"/>
              </a:spcBef>
              <a:spcAft>
                <a:spcPts val="0"/>
              </a:spcAft>
              <a:buNone/>
            </a:pPr>
            <a:r>
              <a:rPr lang="en-US" sz="1700" dirty="0"/>
              <a:t>	Washington, DC 20250-9410</a:t>
            </a:r>
          </a:p>
          <a:p>
            <a:pPr lvl="1"/>
            <a:r>
              <a:rPr lang="en-US" sz="1600" dirty="0"/>
              <a:t>Fax: (202) 690-7442</a:t>
            </a:r>
          </a:p>
          <a:p>
            <a:pPr lvl="1"/>
            <a:r>
              <a:rPr lang="en-US" sz="1600" dirty="0"/>
              <a:t>email: program.intake@usda.gov</a:t>
            </a:r>
          </a:p>
          <a:p>
            <a:r>
              <a:rPr lang="en-US" sz="1800" dirty="0"/>
              <a:t>The State and the Foodbank maintain a log of Civil Rights complaints. </a:t>
            </a:r>
          </a:p>
          <a:p>
            <a:r>
              <a:rPr lang="en-US" sz="1800" dirty="0"/>
              <a:t>Confidentiality is extremely important and must be maintained.</a:t>
            </a:r>
          </a:p>
          <a:p>
            <a:pPr lvl="1"/>
            <a:endParaRPr lang="en-US" dirty="0"/>
          </a:p>
          <a:p>
            <a:endParaRPr lang="en-US" dirty="0"/>
          </a:p>
        </p:txBody>
      </p:sp>
      <p:sp>
        <p:nvSpPr>
          <p:cNvPr id="4" name="Slide Number Placeholder 3">
            <a:extLst>
              <a:ext uri="{FF2B5EF4-FFF2-40B4-BE49-F238E27FC236}">
                <a16:creationId xmlns:a16="http://schemas.microsoft.com/office/drawing/2014/main" id="{3DF86D3B-9B2C-64F9-2420-8C6B20D27616}"/>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67262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2FE71-3C02-5794-33D2-27CEAF69199C}"/>
              </a:ext>
            </a:extLst>
          </p:cNvPr>
          <p:cNvSpPr>
            <a:spLocks noGrp="1"/>
          </p:cNvSpPr>
          <p:nvPr>
            <p:ph type="title"/>
          </p:nvPr>
        </p:nvSpPr>
        <p:spPr>
          <a:xfrm>
            <a:off x="382280" y="484632"/>
            <a:ext cx="6743844" cy="1609344"/>
          </a:xfrm>
        </p:spPr>
        <p:txBody>
          <a:bodyPr>
            <a:normAutofit/>
          </a:bodyPr>
          <a:lstStyle/>
          <a:p>
            <a:r>
              <a:rPr lang="en-US" sz="4800"/>
              <a:t>Compliance reviews</a:t>
            </a:r>
          </a:p>
        </p:txBody>
      </p:sp>
      <p:sp>
        <p:nvSpPr>
          <p:cNvPr id="3" name="Content Placeholder 2">
            <a:extLst>
              <a:ext uri="{FF2B5EF4-FFF2-40B4-BE49-F238E27FC236}">
                <a16:creationId xmlns:a16="http://schemas.microsoft.com/office/drawing/2014/main" id="{F57DB959-B2B3-60C2-0472-036C81AA7683}"/>
              </a:ext>
            </a:extLst>
          </p:cNvPr>
          <p:cNvSpPr>
            <a:spLocks noGrp="1"/>
          </p:cNvSpPr>
          <p:nvPr>
            <p:ph idx="1"/>
          </p:nvPr>
        </p:nvSpPr>
        <p:spPr>
          <a:xfrm>
            <a:off x="382279" y="2121408"/>
            <a:ext cx="6743845" cy="4050792"/>
          </a:xfrm>
        </p:spPr>
        <p:txBody>
          <a:bodyPr>
            <a:normAutofit/>
          </a:bodyPr>
          <a:lstStyle/>
          <a:p>
            <a:r>
              <a:rPr lang="en-US" sz="1800" dirty="0"/>
              <a:t>These are to determine Civil Rights compliance.</a:t>
            </a:r>
          </a:p>
          <a:p>
            <a:r>
              <a:rPr lang="en-US" sz="1800" dirty="0"/>
              <a:t>The Food Nutrition Service (FNS) Civil Rights and Program staff review state agencies </a:t>
            </a:r>
            <a:r>
              <a:rPr lang="en-US" sz="1800" dirty="0">
                <a:sym typeface="Wingdings" panose="05000000000000000000" pitchFamily="2" charset="2"/>
              </a:rPr>
              <a:t> state agencies review Food Banks  Food Banks review the food pantries who work with them</a:t>
            </a:r>
          </a:p>
          <a:p>
            <a:r>
              <a:rPr lang="en-US" sz="1800" dirty="0">
                <a:sym typeface="Wingdings" panose="05000000000000000000" pitchFamily="2" charset="2"/>
              </a:rPr>
              <a:t>Any significant findings will be provided in writing the to the site being reviewed and to FNS.</a:t>
            </a:r>
            <a:endParaRPr lang="en-US" sz="1800" dirty="0"/>
          </a:p>
        </p:txBody>
      </p:sp>
      <p:pic>
        <p:nvPicPr>
          <p:cNvPr id="8" name="Graphic 7" descr="Judge">
            <a:extLst>
              <a:ext uri="{FF2B5EF4-FFF2-40B4-BE49-F238E27FC236}">
                <a16:creationId xmlns:a16="http://schemas.microsoft.com/office/drawing/2014/main" id="{5F10A774-AC60-131D-C49A-987D93F8C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3" name="Group 1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734DC33A-810C-E46C-5C0A-398E91BE500F}"/>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25</a:t>
            </a:fld>
            <a:endParaRPr lang="en-US"/>
          </a:p>
        </p:txBody>
      </p:sp>
    </p:spTree>
    <p:extLst>
      <p:ext uri="{BB962C8B-B14F-4D97-AF65-F5344CB8AC3E}">
        <p14:creationId xmlns:p14="http://schemas.microsoft.com/office/powerpoint/2010/main" val="375221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1830-21E0-B189-18F8-305F7C71C561}"/>
              </a:ext>
            </a:extLst>
          </p:cNvPr>
          <p:cNvSpPr>
            <a:spLocks noGrp="1"/>
          </p:cNvSpPr>
          <p:nvPr>
            <p:ph type="title"/>
          </p:nvPr>
        </p:nvSpPr>
        <p:spPr>
          <a:xfrm>
            <a:off x="1069848" y="320245"/>
            <a:ext cx="10058400" cy="1140910"/>
          </a:xfrm>
        </p:spPr>
        <p:txBody>
          <a:bodyPr/>
          <a:lstStyle/>
          <a:p>
            <a:r>
              <a:rPr lang="en-US" dirty="0"/>
              <a:t>Compliance reviews</a:t>
            </a:r>
          </a:p>
        </p:txBody>
      </p:sp>
      <p:graphicFrame>
        <p:nvGraphicFramePr>
          <p:cNvPr id="6" name="Content Placeholder 2">
            <a:extLst>
              <a:ext uri="{FF2B5EF4-FFF2-40B4-BE49-F238E27FC236}">
                <a16:creationId xmlns:a16="http://schemas.microsoft.com/office/drawing/2014/main" id="{C42825B3-6B6B-ADFA-A346-CD3D6BBC0E15}"/>
              </a:ext>
            </a:extLst>
          </p:cNvPr>
          <p:cNvGraphicFramePr>
            <a:graphicFrameLocks noGrp="1"/>
          </p:cNvGraphicFramePr>
          <p:nvPr>
            <p:ph idx="1"/>
            <p:extLst>
              <p:ext uri="{D42A27DB-BD31-4B8C-83A1-F6EECF244321}">
                <p14:modId xmlns:p14="http://schemas.microsoft.com/office/powerpoint/2010/main" val="2425085125"/>
              </p:ext>
            </p:extLst>
          </p:nvPr>
        </p:nvGraphicFramePr>
        <p:xfrm>
          <a:off x="1069848" y="1376314"/>
          <a:ext cx="10058400" cy="52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07D454C-3671-DC59-637B-8F3FA23D14D1}"/>
              </a:ext>
            </a:extLst>
          </p:cNvPr>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245784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E4FE0-6E30-BCFF-4915-A2F7FA63F4B3}"/>
              </a:ext>
            </a:extLst>
          </p:cNvPr>
          <p:cNvSpPr>
            <a:spLocks noGrp="1"/>
          </p:cNvSpPr>
          <p:nvPr>
            <p:ph type="title"/>
          </p:nvPr>
        </p:nvSpPr>
        <p:spPr>
          <a:xfrm>
            <a:off x="6400800" y="484632"/>
            <a:ext cx="5299586" cy="1609344"/>
          </a:xfrm>
          <a:ln>
            <a:noFill/>
          </a:ln>
        </p:spPr>
        <p:txBody>
          <a:bodyPr>
            <a:normAutofit/>
          </a:bodyPr>
          <a:lstStyle/>
          <a:p>
            <a:r>
              <a:rPr lang="en-US" sz="4000"/>
              <a:t>What happens if you’re not compliant?</a:t>
            </a:r>
          </a:p>
        </p:txBody>
      </p:sp>
      <p:pic>
        <p:nvPicPr>
          <p:cNvPr id="5" name="Picture Placeholder 7" descr="A close-up of a card&#10;&#10;Description automatically generated">
            <a:extLst>
              <a:ext uri="{FF2B5EF4-FFF2-40B4-BE49-F238E27FC236}">
                <a16:creationId xmlns:a16="http://schemas.microsoft.com/office/drawing/2014/main" id="{53663799-D968-93BA-94AE-471D845570BB}"/>
              </a:ext>
            </a:extLst>
          </p:cNvPr>
          <p:cNvPicPr>
            <a:picLocks noChangeAspect="1"/>
          </p:cNvPicPr>
          <p:nvPr/>
        </p:nvPicPr>
        <p:blipFill>
          <a:blip r:embed="rId4">
            <a:extLst>
              <a:ext uri="{837473B0-CC2E-450A-ABE3-18F120FF3D39}">
                <a1611:picAttrSrcUrl xmlns:a1611="http://schemas.microsoft.com/office/drawing/2016/11/main" r:id="rId5"/>
              </a:ext>
            </a:extLst>
          </a:blip>
          <a:srcRect l="15902" r="15902"/>
          <a:stretch>
            <a:fillRect/>
          </a:stretch>
        </p:blipFill>
        <p:spPr>
          <a:xfrm>
            <a:off x="633999" y="1445418"/>
            <a:ext cx="5112461" cy="3977424"/>
          </a:xfrm>
          <a:prstGeom prst="rect">
            <a:avLst/>
          </a:prstGeom>
        </p:spPr>
      </p:pic>
      <p:sp>
        <p:nvSpPr>
          <p:cNvPr id="3" name="Content Placeholder 2">
            <a:extLst>
              <a:ext uri="{FF2B5EF4-FFF2-40B4-BE49-F238E27FC236}">
                <a16:creationId xmlns:a16="http://schemas.microsoft.com/office/drawing/2014/main" id="{19222511-866D-36C8-5316-9F30B9A45D11}"/>
              </a:ext>
            </a:extLst>
          </p:cNvPr>
          <p:cNvSpPr>
            <a:spLocks noGrp="1"/>
          </p:cNvSpPr>
          <p:nvPr>
            <p:ph idx="1"/>
          </p:nvPr>
        </p:nvSpPr>
        <p:spPr>
          <a:xfrm>
            <a:off x="6400799" y="2121408"/>
            <a:ext cx="5299585" cy="4050792"/>
          </a:xfrm>
        </p:spPr>
        <p:txBody>
          <a:bodyPr>
            <a:normAutofit/>
          </a:bodyPr>
          <a:lstStyle/>
          <a:p>
            <a:r>
              <a:rPr lang="en-US" sz="1800" dirty="0"/>
              <a:t>If a site is not compliant and there are factual findings to support the complaint, the Foodbank will work with that site to get them back into compliance immediately.</a:t>
            </a:r>
          </a:p>
          <a:p>
            <a:pPr lvl="1"/>
            <a:r>
              <a:rPr lang="en-US" sz="1600" dirty="0"/>
              <a:t>The agency will enter into a resolution agreement with the Foodbank, the state, and USDA.</a:t>
            </a:r>
          </a:p>
          <a:p>
            <a:r>
              <a:rPr lang="en-US" sz="1800" dirty="0"/>
              <a:t>A finding’s effective date is the date of notice to the reviewed site.</a:t>
            </a:r>
          </a:p>
          <a:p>
            <a:r>
              <a:rPr lang="en-US" sz="1800" dirty="0"/>
              <a:t>If a site continues to be noncompliant after the Foodbank provided guidance, both the TEFAP and CSFP food programs allow the Foodbank to terminate access to those food programs by giving a 30-day notice in writing.</a:t>
            </a:r>
          </a:p>
        </p:txBody>
      </p:sp>
      <p:grpSp>
        <p:nvGrpSpPr>
          <p:cNvPr id="13" name="Group 1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5DB9199A-F787-B4F3-5E3E-0A70E128B84E}"/>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27</a:t>
            </a:fld>
            <a:endParaRPr lang="en-US"/>
          </a:p>
        </p:txBody>
      </p:sp>
      <p:sp>
        <p:nvSpPr>
          <p:cNvPr id="6" name="TextBox 5">
            <a:extLst>
              <a:ext uri="{FF2B5EF4-FFF2-40B4-BE49-F238E27FC236}">
                <a16:creationId xmlns:a16="http://schemas.microsoft.com/office/drawing/2014/main" id="{A618AE74-A8C7-B610-30C8-3452AA35D4E3}"/>
              </a:ext>
            </a:extLst>
          </p:cNvPr>
          <p:cNvSpPr txBox="1"/>
          <p:nvPr/>
        </p:nvSpPr>
        <p:spPr>
          <a:xfrm>
            <a:off x="2942487" y="5222787"/>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iris.peabody.vanderbilt.edu/module/beh1/cresource/q2/p0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6187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E5EFF9-B12A-4A10-94DD-F33EDBCD2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2">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7" name="Picture 6" descr="A blue and white package with a couple of people&#10;&#10;Description automatically generated">
            <a:extLst>
              <a:ext uri="{FF2B5EF4-FFF2-40B4-BE49-F238E27FC236}">
                <a16:creationId xmlns:a16="http://schemas.microsoft.com/office/drawing/2014/main" id="{B0EFCCA9-80BA-A4E5-738E-BC99AA5F48E1}"/>
              </a:ext>
            </a:extLst>
          </p:cNvPr>
          <p:cNvPicPr>
            <a:picLocks noChangeAspect="1"/>
          </p:cNvPicPr>
          <p:nvPr/>
        </p:nvPicPr>
        <p:blipFill>
          <a:blip r:embed="rId3"/>
          <a:srcRect t="301" r="-1" b="17308"/>
          <a:stretch/>
        </p:blipFill>
        <p:spPr>
          <a:xfrm>
            <a:off x="2930184" y="-2655"/>
            <a:ext cx="2996169" cy="3358597"/>
          </a:xfrm>
          <a:prstGeom prst="rect">
            <a:avLst/>
          </a:prstGeom>
        </p:spPr>
      </p:pic>
      <p:pic>
        <p:nvPicPr>
          <p:cNvPr id="8" name="Picture 7" descr="A blue and white rectangular object with text&#10;&#10;Description automatically generated">
            <a:extLst>
              <a:ext uri="{FF2B5EF4-FFF2-40B4-BE49-F238E27FC236}">
                <a16:creationId xmlns:a16="http://schemas.microsoft.com/office/drawing/2014/main" id="{C4446080-A849-C867-8F32-04372379C67D}"/>
              </a:ext>
            </a:extLst>
          </p:cNvPr>
          <p:cNvPicPr>
            <a:picLocks noChangeAspect="1"/>
          </p:cNvPicPr>
          <p:nvPr/>
        </p:nvPicPr>
        <p:blipFill>
          <a:blip r:embed="rId4"/>
          <a:srcRect r="1" b="24812"/>
          <a:stretch/>
        </p:blipFill>
        <p:spPr>
          <a:xfrm>
            <a:off x="20" y="3504904"/>
            <a:ext cx="5926333" cy="3353096"/>
          </a:xfrm>
          <a:prstGeom prst="rect">
            <a:avLst/>
          </a:prstGeom>
        </p:spPr>
      </p:pic>
      <p:sp>
        <p:nvSpPr>
          <p:cNvPr id="27" name="Rectangle 26">
            <a:extLst>
              <a:ext uri="{FF2B5EF4-FFF2-40B4-BE49-F238E27FC236}">
                <a16:creationId xmlns:a16="http://schemas.microsoft.com/office/drawing/2014/main" id="{426EEE46-1E2E-459B-85C5-B12A77BED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AA035-5326-27DA-E832-FC1C07DBAE1F}"/>
              </a:ext>
            </a:extLst>
          </p:cNvPr>
          <p:cNvSpPr>
            <a:spLocks noGrp="1"/>
          </p:cNvSpPr>
          <p:nvPr>
            <p:ph type="title"/>
          </p:nvPr>
        </p:nvSpPr>
        <p:spPr>
          <a:xfrm>
            <a:off x="6400800" y="484632"/>
            <a:ext cx="5299586" cy="1609344"/>
          </a:xfrm>
          <a:ln>
            <a:noFill/>
          </a:ln>
        </p:spPr>
        <p:txBody>
          <a:bodyPr>
            <a:normAutofit/>
          </a:bodyPr>
          <a:lstStyle/>
          <a:p>
            <a:r>
              <a:rPr lang="en-US" sz="4000"/>
              <a:t>Sources</a:t>
            </a:r>
          </a:p>
        </p:txBody>
      </p:sp>
      <p:sp>
        <p:nvSpPr>
          <p:cNvPr id="3" name="Content Placeholder 2">
            <a:extLst>
              <a:ext uri="{FF2B5EF4-FFF2-40B4-BE49-F238E27FC236}">
                <a16:creationId xmlns:a16="http://schemas.microsoft.com/office/drawing/2014/main" id="{C43689AF-352E-5990-BE6F-BADA4F20D511}"/>
              </a:ext>
            </a:extLst>
          </p:cNvPr>
          <p:cNvSpPr>
            <a:spLocks noGrp="1"/>
          </p:cNvSpPr>
          <p:nvPr>
            <p:ph idx="1"/>
          </p:nvPr>
        </p:nvSpPr>
        <p:spPr>
          <a:xfrm>
            <a:off x="6400799" y="2121408"/>
            <a:ext cx="5299585" cy="4050792"/>
          </a:xfrm>
        </p:spPr>
        <p:txBody>
          <a:bodyPr>
            <a:normAutofit/>
          </a:bodyPr>
          <a:lstStyle/>
          <a:p>
            <a:r>
              <a:rPr kumimoji="0" lang="en-US" sz="1800" b="0" i="0" u="none" strike="noStrike" kern="0" cap="none" spc="0" normalizeH="0" baseline="0" noProof="0">
                <a:ln>
                  <a:noFill/>
                </a:ln>
                <a:effectLst/>
                <a:uLnTx/>
                <a:uFillTx/>
                <a:hlinkClick r:id="rId6"/>
              </a:rPr>
              <a:t>https://www.ada.gov/topics/service-animals/</a:t>
            </a:r>
            <a:endParaRPr kumimoji="0" lang="en-US" sz="1800" b="0" i="0" u="none" strike="noStrike" kern="0" cap="none" spc="0" normalizeH="0" baseline="0" noProof="0">
              <a:ln>
                <a:noFill/>
              </a:ln>
              <a:effectLst/>
              <a:uLnTx/>
              <a:uFillTx/>
            </a:endParaRPr>
          </a:p>
          <a:p>
            <a:r>
              <a:rPr lang="en-US" sz="1800">
                <a:hlinkClick r:id="rId7"/>
              </a:rPr>
              <a:t>Civil Rights | Food and Nutrition Service (usda.gov)</a:t>
            </a:r>
            <a:endParaRPr lang="en-US" sz="1800"/>
          </a:p>
          <a:p>
            <a:r>
              <a:rPr lang="en-US" sz="1800">
                <a:hlinkClick r:id="rId8"/>
              </a:rPr>
              <a:t>12 Essential Customer Service Skills In 2024 – Forbes Advisor</a:t>
            </a:r>
            <a:endParaRPr kumimoji="0" lang="en-US" sz="1800" b="0" i="0" u="none" strike="noStrike" kern="0" cap="none" spc="0" normalizeH="0" baseline="0" noProof="0">
              <a:ln>
                <a:noFill/>
              </a:ln>
              <a:effectLst/>
              <a:uLnTx/>
              <a:uFillTx/>
            </a:endParaRPr>
          </a:p>
          <a:p>
            <a:endParaRPr lang="en-US" sz="1800"/>
          </a:p>
        </p:txBody>
      </p:sp>
      <p:grpSp>
        <p:nvGrpSpPr>
          <p:cNvPr id="29" name="Group 28">
            <a:extLst>
              <a:ext uri="{FF2B5EF4-FFF2-40B4-BE49-F238E27FC236}">
                <a16:creationId xmlns:a16="http://schemas.microsoft.com/office/drawing/2014/main" id="{BB3C3B5B-B6A2-4C52-831F-3D4FBEF925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64E7942F-7C05-45E8-B6CD-0D22951E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E91AFEAF-5CBA-4B38-AFF0-10ED1F5F9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342BB547-33A8-3E69-62BC-5F92B1C809E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28</a:t>
            </a:fld>
            <a:endParaRPr lang="en-US"/>
          </a:p>
        </p:txBody>
      </p:sp>
    </p:spTree>
    <p:extLst>
      <p:ext uri="{BB962C8B-B14F-4D97-AF65-F5344CB8AC3E}">
        <p14:creationId xmlns:p14="http://schemas.microsoft.com/office/powerpoint/2010/main" val="27520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3E7F8-05E8-F976-E194-D798C95854CD}"/>
              </a:ext>
            </a:extLst>
          </p:cNvPr>
          <p:cNvSpPr>
            <a:spLocks noGrp="1"/>
          </p:cNvSpPr>
          <p:nvPr>
            <p:ph type="title"/>
          </p:nvPr>
        </p:nvSpPr>
        <p:spPr>
          <a:xfrm>
            <a:off x="4970109" y="484632"/>
            <a:ext cx="6730277" cy="1609344"/>
          </a:xfrm>
          <a:ln>
            <a:noFill/>
          </a:ln>
        </p:spPr>
        <p:txBody>
          <a:bodyPr>
            <a:normAutofit/>
          </a:bodyPr>
          <a:lstStyle/>
          <a:p>
            <a:r>
              <a:rPr lang="en-US" sz="4800"/>
              <a:t>What is discrimination?</a:t>
            </a:r>
          </a:p>
        </p:txBody>
      </p:sp>
      <p:pic>
        <p:nvPicPr>
          <p:cNvPr id="30" name="Picture 29" descr="One in a crowd">
            <a:extLst>
              <a:ext uri="{FF2B5EF4-FFF2-40B4-BE49-F238E27FC236}">
                <a16:creationId xmlns:a16="http://schemas.microsoft.com/office/drawing/2014/main" id="{A5FEA3B2-34EA-5AFF-AE34-D2DFA5076138}"/>
              </a:ext>
            </a:extLst>
          </p:cNvPr>
          <p:cNvPicPr>
            <a:picLocks noChangeAspect="1"/>
          </p:cNvPicPr>
          <p:nvPr/>
        </p:nvPicPr>
        <p:blipFill rotWithShape="1">
          <a:blip r:embed="rId4"/>
          <a:srcRect l="28687" r="20496"/>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78D8288E-B913-0831-CE73-67A4B2DC279E}"/>
              </a:ext>
            </a:extLst>
          </p:cNvPr>
          <p:cNvSpPr>
            <a:spLocks noGrp="1"/>
          </p:cNvSpPr>
          <p:nvPr>
            <p:ph idx="1"/>
          </p:nvPr>
        </p:nvSpPr>
        <p:spPr>
          <a:xfrm>
            <a:off x="4970109" y="2121408"/>
            <a:ext cx="6730276" cy="4050792"/>
          </a:xfrm>
        </p:spPr>
        <p:txBody>
          <a:bodyPr>
            <a:normAutofit/>
          </a:bodyPr>
          <a:lstStyle/>
          <a:p>
            <a:r>
              <a:rPr lang="en-US" sz="1800" dirty="0"/>
              <a:t>Different treatment which makes a distinction of one person or a group of persons from others’ either intentionally, by neglect, or by the actions or lack of actions</a:t>
            </a:r>
          </a:p>
          <a:p>
            <a:endParaRPr lang="en-US" sz="1800" dirty="0"/>
          </a:p>
          <a:p>
            <a:r>
              <a:rPr lang="en-US" sz="1800" dirty="0"/>
              <a:t>Protected classes are:</a:t>
            </a:r>
          </a:p>
          <a:p>
            <a:pPr lvl="1"/>
            <a:r>
              <a:rPr lang="en-US" sz="1600" dirty="0"/>
              <a:t>Race</a:t>
            </a:r>
          </a:p>
          <a:p>
            <a:pPr lvl="1"/>
            <a:r>
              <a:rPr lang="en-US" sz="1600" dirty="0"/>
              <a:t>Color</a:t>
            </a:r>
          </a:p>
          <a:p>
            <a:pPr lvl="1"/>
            <a:r>
              <a:rPr lang="en-US" sz="1600" dirty="0"/>
              <a:t>National Origin</a:t>
            </a:r>
          </a:p>
          <a:p>
            <a:pPr lvl="1"/>
            <a:r>
              <a:rPr lang="en-US" sz="1600" dirty="0"/>
              <a:t>Age</a:t>
            </a:r>
          </a:p>
          <a:p>
            <a:pPr lvl="1"/>
            <a:r>
              <a:rPr lang="en-US" sz="1600" dirty="0"/>
              <a:t>Disability</a:t>
            </a:r>
          </a:p>
          <a:p>
            <a:pPr lvl="1"/>
            <a:r>
              <a:rPr lang="en-US" sz="1600" dirty="0"/>
              <a:t>Sex (including gender identity &amp; sexual orientation)</a:t>
            </a:r>
          </a:p>
        </p:txBody>
      </p:sp>
      <p:grpSp>
        <p:nvGrpSpPr>
          <p:cNvPr id="31" name="Group 3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B83F2E4B-B806-36BE-5506-0572895120C5}"/>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a:pPr>
                <a:spcAft>
                  <a:spcPts val="600"/>
                </a:spcAft>
              </a:pPr>
              <a:t>3</a:t>
            </a:fld>
            <a:endParaRPr lang="en-US"/>
          </a:p>
        </p:txBody>
      </p:sp>
    </p:spTree>
    <p:extLst>
      <p:ext uri="{BB962C8B-B14F-4D97-AF65-F5344CB8AC3E}">
        <p14:creationId xmlns:p14="http://schemas.microsoft.com/office/powerpoint/2010/main" val="374771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AFF76E-95CF-E351-F284-C929FD4F02F5}"/>
              </a:ext>
            </a:extLst>
          </p:cNvPr>
          <p:cNvSpPr>
            <a:spLocks noGrp="1"/>
          </p:cNvSpPr>
          <p:nvPr>
            <p:ph type="title"/>
          </p:nvPr>
        </p:nvSpPr>
        <p:spPr>
          <a:xfrm>
            <a:off x="1069848" y="484632"/>
            <a:ext cx="10058400" cy="1609344"/>
          </a:xfrm>
        </p:spPr>
        <p:txBody>
          <a:bodyPr>
            <a:normAutofit/>
          </a:bodyPr>
          <a:lstStyle/>
          <a:p>
            <a:r>
              <a:rPr lang="en-US" dirty="0"/>
              <a:t>Elements of public notification</a:t>
            </a:r>
          </a:p>
        </p:txBody>
      </p:sp>
      <p:sp>
        <p:nvSpPr>
          <p:cNvPr id="3" name="Content Placeholder 2">
            <a:extLst>
              <a:ext uri="{FF2B5EF4-FFF2-40B4-BE49-F238E27FC236}">
                <a16:creationId xmlns:a16="http://schemas.microsoft.com/office/drawing/2014/main" id="{CF416B5B-B682-A7B8-085B-A11A08EEB9B7}"/>
              </a:ext>
            </a:extLst>
          </p:cNvPr>
          <p:cNvSpPr>
            <a:spLocks noGrp="1"/>
          </p:cNvSpPr>
          <p:nvPr>
            <p:ph idx="1"/>
          </p:nvPr>
        </p:nvSpPr>
        <p:spPr>
          <a:xfrm>
            <a:off x="1069848" y="2320412"/>
            <a:ext cx="10058400" cy="3851787"/>
          </a:xfrm>
        </p:spPr>
        <p:txBody>
          <a:bodyPr>
            <a:normAutofit lnSpcReduction="10000"/>
          </a:bodyPr>
          <a:lstStyle/>
          <a:p>
            <a:r>
              <a:rPr lang="en-US" dirty="0"/>
              <a:t>All Food Nutrition Service (FNS) assistance programs must include this to inform neighbors on:</a:t>
            </a:r>
          </a:p>
          <a:p>
            <a:pPr lvl="1"/>
            <a:r>
              <a:rPr lang="en-US" dirty="0"/>
              <a:t>Program availability</a:t>
            </a:r>
          </a:p>
          <a:p>
            <a:pPr lvl="1"/>
            <a:r>
              <a:rPr lang="en-US" dirty="0"/>
              <a:t>Program rights &amp; responsibilities </a:t>
            </a:r>
          </a:p>
          <a:p>
            <a:pPr lvl="1"/>
            <a:r>
              <a:rPr lang="en-US" dirty="0"/>
              <a:t>Complaint information – at the distribution site, neighbors have the right to file a complaint, will be instructed how to file a complaint, and will be informed what the complaint procedures are.</a:t>
            </a:r>
          </a:p>
          <a:p>
            <a:pPr lvl="1"/>
            <a:r>
              <a:rPr lang="en-US" dirty="0"/>
              <a:t>Nondiscrimination statement – any print or digital materials using the verbiage USDA, TEFAP, CSFP, etc. must use the full statement</a:t>
            </a:r>
          </a:p>
          <a:p>
            <a:pPr lvl="2"/>
            <a:r>
              <a:rPr lang="en-US" dirty="0"/>
              <a:t>Examples:</a:t>
            </a:r>
          </a:p>
          <a:p>
            <a:pPr lvl="3"/>
            <a:r>
              <a:rPr lang="en-US" dirty="0"/>
              <a:t>Applications</a:t>
            </a:r>
          </a:p>
          <a:p>
            <a:pPr lvl="3"/>
            <a:r>
              <a:rPr lang="en-US" dirty="0"/>
              <a:t>Advertisements about the programs</a:t>
            </a:r>
          </a:p>
          <a:p>
            <a:pPr lvl="3"/>
            <a:r>
              <a:rPr lang="en-US" dirty="0"/>
              <a:t>Websites</a:t>
            </a:r>
          </a:p>
          <a:p>
            <a:pPr lvl="3"/>
            <a:r>
              <a:rPr lang="en-US" dirty="0"/>
              <a:t>Any notices of eligibility, ineligibility, or adverse actions (such as removal from programs)</a:t>
            </a:r>
          </a:p>
          <a:p>
            <a:pPr lvl="1"/>
            <a:endParaRPr lang="en-U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D2768E2-5F4B-E3CF-85A6-14D9A946F2B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a:t>
            </a:fld>
            <a:endParaRPr lang="en-US"/>
          </a:p>
        </p:txBody>
      </p:sp>
    </p:spTree>
    <p:extLst>
      <p:ext uri="{BB962C8B-B14F-4D97-AF65-F5344CB8AC3E}">
        <p14:creationId xmlns:p14="http://schemas.microsoft.com/office/powerpoint/2010/main" val="11921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2C247-3A73-8F49-2E1C-5907D113EA90}"/>
              </a:ext>
            </a:extLst>
          </p:cNvPr>
          <p:cNvSpPr>
            <a:spLocks noGrp="1"/>
          </p:cNvSpPr>
          <p:nvPr>
            <p:ph type="title"/>
          </p:nvPr>
        </p:nvSpPr>
        <p:spPr>
          <a:xfrm>
            <a:off x="8156350" y="484632"/>
            <a:ext cx="3544035" cy="1609344"/>
          </a:xfrm>
          <a:ln>
            <a:noFill/>
          </a:ln>
        </p:spPr>
        <p:txBody>
          <a:bodyPr>
            <a:normAutofit/>
          </a:bodyPr>
          <a:lstStyle/>
          <a:p>
            <a:r>
              <a:rPr lang="en-US" sz="3200"/>
              <a:t>Elements of Public Notification</a:t>
            </a:r>
          </a:p>
        </p:txBody>
      </p:sp>
      <p:pic>
        <p:nvPicPr>
          <p:cNvPr id="6" name="Picture 5" descr="A screenshot of a phone">
            <a:extLst>
              <a:ext uri="{FF2B5EF4-FFF2-40B4-BE49-F238E27FC236}">
                <a16:creationId xmlns:a16="http://schemas.microsoft.com/office/drawing/2014/main" id="{255E1B54-141F-839C-F6D2-05FAA0FAFAD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3999" y="2401790"/>
            <a:ext cx="6882269" cy="2064680"/>
          </a:xfrm>
          <a:prstGeom prst="rect">
            <a:avLst/>
          </a:prstGeom>
        </p:spPr>
      </p:pic>
      <p:sp>
        <p:nvSpPr>
          <p:cNvPr id="3" name="Content Placeholder 2">
            <a:extLst>
              <a:ext uri="{FF2B5EF4-FFF2-40B4-BE49-F238E27FC236}">
                <a16:creationId xmlns:a16="http://schemas.microsoft.com/office/drawing/2014/main" id="{B7CA28BE-115C-0FC3-31BD-62F42CFD2320}"/>
              </a:ext>
            </a:extLst>
          </p:cNvPr>
          <p:cNvSpPr>
            <a:spLocks noGrp="1"/>
          </p:cNvSpPr>
          <p:nvPr>
            <p:ph idx="1"/>
          </p:nvPr>
        </p:nvSpPr>
        <p:spPr>
          <a:xfrm>
            <a:off x="8156351" y="2121408"/>
            <a:ext cx="3544034" cy="4050792"/>
          </a:xfrm>
        </p:spPr>
        <p:txBody>
          <a:bodyPr>
            <a:normAutofit lnSpcReduction="10000"/>
          </a:bodyPr>
          <a:lstStyle/>
          <a:p>
            <a:r>
              <a:rPr lang="en-US" sz="1600" dirty="0"/>
              <a:t>Anyone distributing federal foods is required to:</a:t>
            </a:r>
          </a:p>
          <a:p>
            <a:pPr lvl="1"/>
            <a:r>
              <a:rPr lang="en-US" sz="1600" dirty="0"/>
              <a:t>Make program information available to neighbors upon request</a:t>
            </a:r>
          </a:p>
          <a:p>
            <a:pPr lvl="1"/>
            <a:r>
              <a:rPr lang="en-US" sz="1600" dirty="0"/>
              <a:t>Prominently display the “And Justice for All” poster</a:t>
            </a:r>
          </a:p>
          <a:p>
            <a:pPr lvl="1"/>
            <a:r>
              <a:rPr lang="en-US" sz="1600" dirty="0"/>
              <a:t>Inform neighbors of programs and any changes to programs</a:t>
            </a:r>
          </a:p>
          <a:p>
            <a:pPr lvl="1"/>
            <a:r>
              <a:rPr lang="en-US" sz="1600" dirty="0"/>
              <a:t>Have inclusive graphics and photos on program materials</a:t>
            </a:r>
          </a:p>
          <a:p>
            <a:pPr lvl="1"/>
            <a:r>
              <a:rPr lang="en-US" sz="1600" dirty="0"/>
              <a:t>Provide materials in other languages and in other formats for neighbors with disabilities</a:t>
            </a:r>
          </a:p>
          <a:p>
            <a:pPr lvl="2"/>
            <a:r>
              <a:rPr lang="en-US" sz="1600" dirty="0">
                <a:hlinkClick r:id="rId6"/>
              </a:rPr>
              <a:t>Assistance Tagline Translations | Food and Nutrition Service (usda.gov)</a:t>
            </a:r>
            <a:endParaRPr lang="en-US" sz="1400" dirty="0"/>
          </a:p>
        </p:txBody>
      </p:sp>
      <p:grpSp>
        <p:nvGrpSpPr>
          <p:cNvPr id="19" name="Group 18">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3D491E3A-1513-0037-6598-DAB6736AFFDA}"/>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E520AC68-4C71-7242-2858-E3A94AF8CAAC}"/>
              </a:ext>
            </a:extLst>
          </p:cNvPr>
          <p:cNvSpPr txBox="1"/>
          <p:nvPr/>
        </p:nvSpPr>
        <p:spPr>
          <a:xfrm>
            <a:off x="4896641" y="4266415"/>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ux.stackexchange.com/questions/85175/is-a-notification-counter-need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04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B500-E107-D5D5-7C5D-7EB9083EE479}"/>
              </a:ext>
            </a:extLst>
          </p:cNvPr>
          <p:cNvSpPr>
            <a:spLocks noGrp="1"/>
          </p:cNvSpPr>
          <p:nvPr>
            <p:ph type="title"/>
          </p:nvPr>
        </p:nvSpPr>
        <p:spPr>
          <a:xfrm>
            <a:off x="1066800" y="0"/>
            <a:ext cx="10058400" cy="1609344"/>
          </a:xfrm>
        </p:spPr>
        <p:txBody>
          <a:bodyPr/>
          <a:lstStyle/>
          <a:p>
            <a:r>
              <a:rPr lang="en-US" dirty="0"/>
              <a:t>Nondiscrimination Statement</a:t>
            </a:r>
          </a:p>
        </p:txBody>
      </p:sp>
      <p:sp>
        <p:nvSpPr>
          <p:cNvPr id="3" name="Content Placeholder 2">
            <a:extLst>
              <a:ext uri="{FF2B5EF4-FFF2-40B4-BE49-F238E27FC236}">
                <a16:creationId xmlns:a16="http://schemas.microsoft.com/office/drawing/2014/main" id="{6520BA37-43CF-A6EC-F9DC-9E4F4FEB3642}"/>
              </a:ext>
            </a:extLst>
          </p:cNvPr>
          <p:cNvSpPr>
            <a:spLocks noGrp="1"/>
          </p:cNvSpPr>
          <p:nvPr>
            <p:ph idx="1"/>
          </p:nvPr>
        </p:nvSpPr>
        <p:spPr>
          <a:xfrm>
            <a:off x="126609" y="1329397"/>
            <a:ext cx="11929403" cy="5500468"/>
          </a:xfrm>
        </p:spPr>
        <p:txBody>
          <a:bodyPr>
            <a:normAutofit fontScale="32500" lnSpcReduction="20000"/>
          </a:bodyPr>
          <a:lstStyle/>
          <a:p>
            <a:pPr marL="0" indent="0">
              <a:lnSpc>
                <a:spcPct val="120000"/>
              </a:lnSpc>
              <a:spcBef>
                <a:spcPts val="0"/>
              </a:spcBef>
              <a:buNone/>
            </a:pPr>
            <a:r>
              <a:rPr lang="en-US" sz="4300" dirty="0"/>
              <a:t>In accordance with federal civil rights law and U.S. Department of Agriculture (USDA) civil rights regulations and policies, this institution is prohibited from discriminating on the basis of </a:t>
            </a:r>
            <a:r>
              <a:rPr lang="en-US" sz="4300" b="1" u="sng" dirty="0"/>
              <a:t>race, color, national origin, sex (including gender identity and sexual orientation), disability, age, </a:t>
            </a:r>
            <a:r>
              <a:rPr lang="en-US" sz="4300" dirty="0"/>
              <a:t>or reprisal or retaliation for prior civil rights activity. 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0000"/>
              </a:lnSpc>
              <a:spcBef>
                <a:spcPts val="0"/>
              </a:spcBef>
              <a:buNone/>
            </a:pPr>
            <a:endParaRPr lang="en-US" sz="4300" dirty="0"/>
          </a:p>
          <a:p>
            <a:pPr marL="0" indent="0">
              <a:lnSpc>
                <a:spcPct val="120000"/>
              </a:lnSpc>
              <a:spcBef>
                <a:spcPts val="0"/>
              </a:spcBef>
              <a:buNone/>
            </a:pPr>
            <a:r>
              <a:rPr lang="en-US" sz="4300" dirty="0"/>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indent="0">
              <a:lnSpc>
                <a:spcPct val="120000"/>
              </a:lnSpc>
              <a:spcBef>
                <a:spcPts val="0"/>
              </a:spcBef>
              <a:buNone/>
            </a:pPr>
            <a:endParaRPr lang="en-US" sz="4300" dirty="0"/>
          </a:p>
          <a:p>
            <a:pPr marL="0" indent="0">
              <a:lnSpc>
                <a:spcPct val="120000"/>
              </a:lnSpc>
              <a:spcBef>
                <a:spcPts val="0"/>
              </a:spcBef>
              <a:buNone/>
            </a:pPr>
            <a:r>
              <a:rPr lang="en-US" sz="4300" dirty="0"/>
              <a:t>1.mail:</a:t>
            </a:r>
          </a:p>
          <a:p>
            <a:pPr marL="0" indent="0">
              <a:lnSpc>
                <a:spcPct val="120000"/>
              </a:lnSpc>
              <a:spcBef>
                <a:spcPts val="0"/>
              </a:spcBef>
              <a:buNone/>
            </a:pPr>
            <a:r>
              <a:rPr lang="en-US" sz="4300" dirty="0"/>
              <a:t>U.S. Department of Agriculture 	    		</a:t>
            </a:r>
          </a:p>
          <a:p>
            <a:pPr marL="0" indent="0">
              <a:lnSpc>
                <a:spcPct val="120000"/>
              </a:lnSpc>
              <a:spcBef>
                <a:spcPts val="0"/>
              </a:spcBef>
              <a:buNone/>
            </a:pPr>
            <a:r>
              <a:rPr lang="en-US" sz="4300" dirty="0"/>
              <a:t>Office of the Assistant Secretary for Civil Rights</a:t>
            </a:r>
          </a:p>
          <a:p>
            <a:pPr marL="0" indent="0">
              <a:lnSpc>
                <a:spcPct val="120000"/>
              </a:lnSpc>
              <a:spcBef>
                <a:spcPts val="0"/>
              </a:spcBef>
              <a:buNone/>
            </a:pPr>
            <a:r>
              <a:rPr lang="en-US" sz="4300" dirty="0"/>
              <a:t>1400 Independence Avenue, SW</a:t>
            </a:r>
          </a:p>
          <a:p>
            <a:pPr marL="0" indent="0">
              <a:lnSpc>
                <a:spcPct val="120000"/>
              </a:lnSpc>
              <a:spcBef>
                <a:spcPts val="0"/>
              </a:spcBef>
              <a:buNone/>
            </a:pPr>
            <a:r>
              <a:rPr lang="en-US" sz="4300" dirty="0"/>
              <a:t>Washington, D.C. 20250-9410</a:t>
            </a:r>
          </a:p>
          <a:p>
            <a:pPr marL="0" indent="0">
              <a:lnSpc>
                <a:spcPct val="120000"/>
              </a:lnSpc>
              <a:spcBef>
                <a:spcPts val="0"/>
              </a:spcBef>
              <a:buNone/>
            </a:pPr>
            <a:endParaRPr lang="en-US" sz="4300" dirty="0"/>
          </a:p>
          <a:p>
            <a:pPr marL="0" indent="0">
              <a:lnSpc>
                <a:spcPct val="120000"/>
              </a:lnSpc>
              <a:spcBef>
                <a:spcPts val="0"/>
              </a:spcBef>
              <a:buNone/>
            </a:pPr>
            <a:r>
              <a:rPr lang="en-US" sz="4300" dirty="0"/>
              <a:t>2.fax: (833)256-1665 or (202) 690 7442</a:t>
            </a:r>
          </a:p>
          <a:p>
            <a:pPr marL="0" indent="0">
              <a:lnSpc>
                <a:spcPct val="120000"/>
              </a:lnSpc>
              <a:spcBef>
                <a:spcPts val="0"/>
              </a:spcBef>
              <a:buNone/>
            </a:pPr>
            <a:endParaRPr lang="en-US" sz="4300" dirty="0"/>
          </a:p>
          <a:p>
            <a:pPr marL="0" indent="0">
              <a:lnSpc>
                <a:spcPct val="120000"/>
              </a:lnSpc>
              <a:spcBef>
                <a:spcPts val="0"/>
              </a:spcBef>
              <a:buNone/>
            </a:pPr>
            <a:r>
              <a:rPr lang="en-US" sz="4300" dirty="0"/>
              <a:t>3. email: program.intake@usda.gov</a:t>
            </a:r>
          </a:p>
          <a:p>
            <a:pPr marL="0" indent="0">
              <a:lnSpc>
                <a:spcPct val="120000"/>
              </a:lnSpc>
              <a:spcBef>
                <a:spcPts val="0"/>
              </a:spcBef>
              <a:buNone/>
            </a:pPr>
            <a:endParaRPr lang="en-US" sz="4300" dirty="0"/>
          </a:p>
          <a:p>
            <a:pPr marL="0" indent="0">
              <a:lnSpc>
                <a:spcPct val="120000"/>
              </a:lnSpc>
              <a:spcBef>
                <a:spcPts val="0"/>
              </a:spcBef>
              <a:buNone/>
            </a:pPr>
            <a:r>
              <a:rPr lang="en-US" sz="4300" dirty="0"/>
              <a:t>The program standards are applied without discrimination by race, color, national origin, age, sex or disability.</a:t>
            </a:r>
          </a:p>
          <a:p>
            <a:endParaRPr lang="en-US" dirty="0"/>
          </a:p>
        </p:txBody>
      </p:sp>
      <p:sp>
        <p:nvSpPr>
          <p:cNvPr id="4" name="Slide Number Placeholder 3">
            <a:extLst>
              <a:ext uri="{FF2B5EF4-FFF2-40B4-BE49-F238E27FC236}">
                <a16:creationId xmlns:a16="http://schemas.microsoft.com/office/drawing/2014/main" id="{77947E41-A560-9372-AEEB-706B3591AAC0}"/>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91609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9484-974B-F737-2B07-2DA786AF1F0B}"/>
              </a:ext>
            </a:extLst>
          </p:cNvPr>
          <p:cNvSpPr>
            <a:spLocks noGrp="1"/>
          </p:cNvSpPr>
          <p:nvPr>
            <p:ph type="title"/>
          </p:nvPr>
        </p:nvSpPr>
        <p:spPr>
          <a:xfrm>
            <a:off x="1069848" y="484632"/>
            <a:ext cx="10058400" cy="1609344"/>
          </a:xfrm>
        </p:spPr>
        <p:txBody>
          <a:bodyPr>
            <a:normAutofit/>
          </a:bodyPr>
          <a:lstStyle/>
          <a:p>
            <a:r>
              <a:rPr lang="en-US" dirty="0"/>
              <a:t>Nondiscrimination statement</a:t>
            </a:r>
          </a:p>
        </p:txBody>
      </p:sp>
      <p:sp>
        <p:nvSpPr>
          <p:cNvPr id="3" name="Content Placeholder 2">
            <a:extLst>
              <a:ext uri="{FF2B5EF4-FFF2-40B4-BE49-F238E27FC236}">
                <a16:creationId xmlns:a16="http://schemas.microsoft.com/office/drawing/2014/main" id="{4A1A3307-4C73-C113-6C43-4DF455CA604A}"/>
              </a:ext>
            </a:extLst>
          </p:cNvPr>
          <p:cNvSpPr>
            <a:spLocks noGrp="1"/>
          </p:cNvSpPr>
          <p:nvPr>
            <p:ph idx="1"/>
          </p:nvPr>
        </p:nvSpPr>
        <p:spPr>
          <a:xfrm>
            <a:off x="1069848" y="2121408"/>
            <a:ext cx="4759452" cy="4050792"/>
          </a:xfrm>
        </p:spPr>
        <p:txBody>
          <a:bodyPr>
            <a:normAutofit fontScale="85000" lnSpcReduction="20000"/>
          </a:bodyPr>
          <a:lstStyle/>
          <a:p>
            <a:r>
              <a:rPr lang="en-US" dirty="0"/>
              <a:t>The short version:</a:t>
            </a:r>
          </a:p>
          <a:p>
            <a:pPr lvl="1"/>
            <a:r>
              <a:rPr lang="en-US" dirty="0"/>
              <a:t>“This institution is an equal opportunity provider.”</a:t>
            </a:r>
          </a:p>
          <a:p>
            <a:pPr lvl="1"/>
            <a:r>
              <a:rPr lang="en-US" dirty="0"/>
              <a:t>To use this version, it must be pre-approved and used in rare exceptions.</a:t>
            </a:r>
          </a:p>
          <a:p>
            <a:r>
              <a:rPr lang="en-US" dirty="0"/>
              <a:t>To find additional translations in 22 non-English languages, go to:</a:t>
            </a:r>
          </a:p>
          <a:p>
            <a:pPr lvl="1"/>
            <a:r>
              <a:rPr lang="en-US" dirty="0">
                <a:hlinkClick r:id="rId2"/>
              </a:rPr>
              <a:t>Nondiscrimination Statement | Food and Nutrition Service (usda.gov)</a:t>
            </a:r>
            <a:endParaRPr lang="en-US" dirty="0"/>
          </a:p>
          <a:p>
            <a:r>
              <a:rPr lang="en-US" dirty="0"/>
              <a:t>The Nondiscrimination Statement is on the “And Justice for All” poster in both English and Spanish.  This must be displayed at the distribution sites.</a:t>
            </a:r>
          </a:p>
          <a:p>
            <a:pPr lvl="1"/>
            <a:r>
              <a:rPr lang="en-US" dirty="0"/>
              <a:t>Additional translations at this link </a:t>
            </a:r>
            <a:r>
              <a:rPr lang="en-US" dirty="0">
                <a:hlinkClick r:id="rId3"/>
              </a:rPr>
              <a:t>And Justice for All Posters (Guidance and Translations) | Food and Nutrition Service (usda.gov)</a:t>
            </a:r>
            <a:endParaRPr lang="en-US" dirty="0"/>
          </a:p>
          <a:p>
            <a:pPr lvl="1"/>
            <a:r>
              <a:rPr lang="en-US" dirty="0"/>
              <a:t>The 2022 Nondiscrimination Statement has not been printed on posters yet.  Continue using the poster with the 2019 copyright.</a:t>
            </a:r>
          </a:p>
          <a:p>
            <a:pPr lvl="1"/>
            <a:endParaRPr lang="en-US" dirty="0"/>
          </a:p>
        </p:txBody>
      </p:sp>
      <p:pic>
        <p:nvPicPr>
          <p:cNvPr id="5" name="Picture 4">
            <a:extLst>
              <a:ext uri="{FF2B5EF4-FFF2-40B4-BE49-F238E27FC236}">
                <a16:creationId xmlns:a16="http://schemas.microsoft.com/office/drawing/2014/main" id="{376FEC10-01C3-62D8-3771-62EB287FEFA0}"/>
              </a:ext>
            </a:extLst>
          </p:cNvPr>
          <p:cNvPicPr>
            <a:picLocks noChangeAspect="1"/>
          </p:cNvPicPr>
          <p:nvPr/>
        </p:nvPicPr>
        <p:blipFill rotWithShape="1">
          <a:blip r:embed="rId4"/>
          <a:srcRect l="1754" r="3517" b="-1"/>
          <a:stretch/>
        </p:blipFill>
        <p:spPr>
          <a:xfrm>
            <a:off x="6361113" y="2193036"/>
            <a:ext cx="4773168" cy="3980688"/>
          </a:xfrm>
          <a:prstGeom prst="rect">
            <a:avLst/>
          </a:prstGeom>
        </p:spPr>
      </p:pic>
      <p:sp>
        <p:nvSpPr>
          <p:cNvPr id="4" name="Slide Number Placeholder 3">
            <a:extLst>
              <a:ext uri="{FF2B5EF4-FFF2-40B4-BE49-F238E27FC236}">
                <a16:creationId xmlns:a16="http://schemas.microsoft.com/office/drawing/2014/main" id="{98ED97D3-0B43-6E2A-C366-BCFF83E98448}"/>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7</a:t>
            </a:fld>
            <a:endParaRPr lang="en-US"/>
          </a:p>
        </p:txBody>
      </p:sp>
    </p:spTree>
    <p:extLst>
      <p:ext uri="{BB962C8B-B14F-4D97-AF65-F5344CB8AC3E}">
        <p14:creationId xmlns:p14="http://schemas.microsoft.com/office/powerpoint/2010/main" val="245944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36E0-DDDA-4788-0696-5CA654B0E27B}"/>
              </a:ext>
            </a:extLst>
          </p:cNvPr>
          <p:cNvSpPr>
            <a:spLocks noGrp="1"/>
          </p:cNvSpPr>
          <p:nvPr>
            <p:ph type="title"/>
          </p:nvPr>
        </p:nvSpPr>
        <p:spPr>
          <a:xfrm>
            <a:off x="1069848" y="484632"/>
            <a:ext cx="10058400" cy="1609344"/>
          </a:xfrm>
        </p:spPr>
        <p:txBody>
          <a:bodyPr>
            <a:normAutofit/>
          </a:bodyPr>
          <a:lstStyle/>
          <a:p>
            <a:r>
              <a:rPr lang="en-US" dirty="0" err="1"/>
              <a:t>Csfp</a:t>
            </a:r>
            <a:r>
              <a:rPr lang="en-US" dirty="0"/>
              <a:t>: Collecting racial &amp; ethnic data</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F59281A-14D2-17B3-79C7-B037356BD19C}"/>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F27A7536-B434-654A-AE9E-8409B7E60BCA}"/>
              </a:ext>
            </a:extLst>
          </p:cNvPr>
          <p:cNvGraphicFramePr>
            <a:graphicFrameLocks noGrp="1"/>
          </p:cNvGraphicFramePr>
          <p:nvPr>
            <p:ph idx="1"/>
            <p:extLst>
              <p:ext uri="{D42A27DB-BD31-4B8C-83A1-F6EECF244321}">
                <p14:modId xmlns:p14="http://schemas.microsoft.com/office/powerpoint/2010/main" val="3884926425"/>
              </p:ext>
            </p:extLst>
          </p:nvPr>
        </p:nvGraphicFramePr>
        <p:xfrm>
          <a:off x="406400" y="1625600"/>
          <a:ext cx="1127760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368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8" name="Oval 1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pic>
        <p:nvPicPr>
          <p:cNvPr id="6" name="Picture 5" descr="Colourful carved figures of humans">
            <a:extLst>
              <a:ext uri="{FF2B5EF4-FFF2-40B4-BE49-F238E27FC236}">
                <a16:creationId xmlns:a16="http://schemas.microsoft.com/office/drawing/2014/main" id="{408D5233-39E9-2DEF-BBFE-2D2C179F5C8E}"/>
              </a:ext>
            </a:extLst>
          </p:cNvPr>
          <p:cNvPicPr>
            <a:picLocks noChangeAspect="1"/>
          </p:cNvPicPr>
          <p:nvPr/>
        </p:nvPicPr>
        <p:blipFill rotWithShape="1">
          <a:blip r:embed="rId6"/>
          <a:srcRect t="21053"/>
          <a:stretch/>
        </p:blipFill>
        <p:spPr>
          <a:xfrm>
            <a:off x="-1" y="10"/>
            <a:ext cx="12191999" cy="6857990"/>
          </a:xfrm>
          <a:prstGeom prst="rect">
            <a:avLst/>
          </a:prstGeom>
        </p:spPr>
      </p:pic>
      <p:sp>
        <p:nvSpPr>
          <p:cNvPr id="20" name="Rectangle 19">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02C85A3-DC18-C1F2-0663-7A1BE31D5B1B}"/>
              </a:ext>
            </a:extLst>
          </p:cNvPr>
          <p:cNvSpPr>
            <a:spLocks noGrp="1"/>
          </p:cNvSpPr>
          <p:nvPr>
            <p:ph type="title"/>
          </p:nvPr>
        </p:nvSpPr>
        <p:spPr>
          <a:xfrm>
            <a:off x="1173480" y="4277802"/>
            <a:ext cx="6022449" cy="1622451"/>
          </a:xfrm>
        </p:spPr>
        <p:txBody>
          <a:bodyPr vert="horz" lIns="91440" tIns="45720" rIns="91440" bIns="45720" rtlCol="0" anchor="ctr">
            <a:normAutofit/>
          </a:bodyPr>
          <a:lstStyle/>
          <a:p>
            <a:pPr algn="r"/>
            <a:r>
              <a:rPr lang="en-US" sz="4200">
                <a:blipFill dpi="0" rotWithShape="1">
                  <a:blip r:embed="rId4"/>
                  <a:srcRect/>
                  <a:tile tx="6350" ty="-127000" sx="65000" sy="64000" flip="none" algn="tl"/>
                </a:blipFill>
              </a:rPr>
              <a:t>Limited English Proficiency Persons (LEPs)</a:t>
            </a:r>
          </a:p>
        </p:txBody>
      </p:sp>
      <p:sp>
        <p:nvSpPr>
          <p:cNvPr id="3" name="Text Placeholder 2">
            <a:extLst>
              <a:ext uri="{FF2B5EF4-FFF2-40B4-BE49-F238E27FC236}">
                <a16:creationId xmlns:a16="http://schemas.microsoft.com/office/drawing/2014/main" id="{F0EA64E6-5A54-FCC8-4E92-C128C2ECF64D}"/>
              </a:ext>
            </a:extLst>
          </p:cNvPr>
          <p:cNvSpPr>
            <a:spLocks noGrp="1"/>
          </p:cNvSpPr>
          <p:nvPr>
            <p:ph type="body" idx="1"/>
          </p:nvPr>
        </p:nvSpPr>
        <p:spPr>
          <a:xfrm>
            <a:off x="7534654" y="4190337"/>
            <a:ext cx="3483865" cy="1709917"/>
          </a:xfrm>
        </p:spPr>
        <p:txBody>
          <a:bodyPr vert="horz" lIns="91440" tIns="45720" rIns="91440" bIns="45720" rtlCol="0" anchor="ctr">
            <a:normAutofit/>
          </a:bodyPr>
          <a:lstStyle/>
          <a:p>
            <a:r>
              <a:rPr lang="en-US" sz="1700" dirty="0"/>
              <a:t>Individuals who do not speak English as their primary language and who have a limited ability to read, speak, write, or understand English because of their national origin.</a:t>
            </a:r>
          </a:p>
        </p:txBody>
      </p:sp>
      <p:sp>
        <p:nvSpPr>
          <p:cNvPr id="24" name="Rectangle 23">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3D3CF39-56B7-7B07-566A-941F3150904A}"/>
              </a:ext>
            </a:extLst>
          </p:cNvPr>
          <p:cNvSpPr>
            <a:spLocks noGrp="1"/>
          </p:cNvSpPr>
          <p:nvPr>
            <p:ph type="sldNum" sz="quarter" idx="12"/>
          </p:nvPr>
        </p:nvSpPr>
        <p:spPr>
          <a:xfrm>
            <a:off x="11237976" y="6132125"/>
            <a:ext cx="792347" cy="605872"/>
          </a:xfrm>
        </p:spPr>
        <p:txBody>
          <a:bodyPr vert="horz" lIns="91440" tIns="45720" rIns="91440" bIns="45720" rtlCol="0" anchor="ctr">
            <a:normAutofit/>
          </a:bodyPr>
          <a:lstStyle/>
          <a:p>
            <a:pPr>
              <a:spcAft>
                <a:spcPts val="600"/>
              </a:spcAft>
            </a:pPr>
            <a:fld id="{4FAB73BC-B049-4115-A692-8D63A059BFB8}" type="slidenum">
              <a:rPr lang="en-US" sz="2000"/>
              <a:pPr>
                <a:spcAft>
                  <a:spcPts val="600"/>
                </a:spcAft>
              </a:pPr>
              <a:t>9</a:t>
            </a:fld>
            <a:endParaRPr lang="en-US" sz="2000"/>
          </a:p>
        </p:txBody>
      </p:sp>
    </p:spTree>
    <p:extLst>
      <p:ext uri="{BB962C8B-B14F-4D97-AF65-F5344CB8AC3E}">
        <p14:creationId xmlns:p14="http://schemas.microsoft.com/office/powerpoint/2010/main" val="669600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5F22A-22AD-4AB5-B4E5-D6E61E43E45F}">
  <ds:schemaRefs>
    <ds:schemaRef ds:uri="71af3243-3dd4-4a8d-8c0d-dd76da1f02a5"/>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480957EC-86C0-4415-A208-C533BB28C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E1C908-B3CC-430B-8659-0948FA2BA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Produce design</Template>
  <TotalTime>14296</TotalTime>
  <Words>3916</Words>
  <Application>Microsoft Office PowerPoint</Application>
  <PresentationFormat>Widescreen</PresentationFormat>
  <Paragraphs>306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Rockwell</vt:lpstr>
      <vt:lpstr>Rockwell Condensed</vt:lpstr>
      <vt:lpstr>Rockwell Extra Bold</vt:lpstr>
      <vt:lpstr>Wingdings</vt:lpstr>
      <vt:lpstr>Wood Type</vt:lpstr>
      <vt:lpstr>Civil rights</vt:lpstr>
      <vt:lpstr>Training requirements</vt:lpstr>
      <vt:lpstr>What is discrimination?</vt:lpstr>
      <vt:lpstr>Elements of public notification</vt:lpstr>
      <vt:lpstr>Elements of Public Notification</vt:lpstr>
      <vt:lpstr>Nondiscrimination Statement</vt:lpstr>
      <vt:lpstr>Nondiscrimination statement</vt:lpstr>
      <vt:lpstr>Csfp: Collecting racial &amp; ethnic data</vt:lpstr>
      <vt:lpstr>Limited English Proficiency Persons (LEPs)</vt:lpstr>
      <vt:lpstr>LEPs</vt:lpstr>
      <vt:lpstr>Top languages spoken besides English</vt:lpstr>
      <vt:lpstr>LEP Program access</vt:lpstr>
      <vt:lpstr>Additional LEP data</vt:lpstr>
      <vt:lpstr>Disability discrimination</vt:lpstr>
      <vt:lpstr>Laws specificly about disability discrimination</vt:lpstr>
      <vt:lpstr>Reasonable accomodations</vt:lpstr>
      <vt:lpstr>Service Animals</vt:lpstr>
      <vt:lpstr>Equal Opportunity for religious organizations</vt:lpstr>
      <vt:lpstr>Written Beneficiary Notice</vt:lpstr>
      <vt:lpstr>Customer service   12 Essential Customer Service Skills In 2024 – Forbes Advisor</vt:lpstr>
      <vt:lpstr>Conflict resolution</vt:lpstr>
      <vt:lpstr>Be mindful of</vt:lpstr>
      <vt:lpstr>Complaints of Discrimination</vt:lpstr>
      <vt:lpstr>Complaint Requirements</vt:lpstr>
      <vt:lpstr>Compliance reviews</vt:lpstr>
      <vt:lpstr>Compliance reviews</vt:lpstr>
      <vt:lpstr>What happens if you’re not compliant?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Moriah Jackson</dc:creator>
  <cp:lastModifiedBy>Moriah Jackson</cp:lastModifiedBy>
  <cp:revision>5</cp:revision>
  <cp:lastPrinted>2024-08-14T17:51:50Z</cp:lastPrinted>
  <dcterms:created xsi:type="dcterms:W3CDTF">2024-06-05T19:53:16Z</dcterms:created>
  <dcterms:modified xsi:type="dcterms:W3CDTF">2024-12-06T13:57:26Z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